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presentation.xml" ContentType="application/vnd.openxmlformats-officedocument.presentationml.presentation.main+xml"/>
  <Override PartName="/ppt/slides/slide26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5.xml" ContentType="application/vnd.openxmlformats-officedocument.presentationml.slide+xml"/>
  <Override PartName="/ppt/slides/slide14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5.xml" ContentType="application/vnd.openxmlformats-officedocument.presentationml.slide+xml"/>
  <Override PartName="/ppt/slides/slide13.xml" ContentType="application/vnd.openxmlformats-officedocument.presentationml.slide+xml"/>
  <Override PartName="/ppt/slides/slide16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29.xml" ContentType="application/vnd.openxmlformats-officedocument.presentationml.slide+xml"/>
  <Override PartName="/ppt/slides/slide27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5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0.xml" ContentType="application/vnd.openxmlformats-officedocument.presentationml.notesSlide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1.xml" ContentType="application/vnd.openxmlformats-officedocument.theme+xml"/>
  <Override PartName="/ppt/diagrams/quickStyle2.xml" ContentType="application/vnd.openxmlformats-officedocument.drawingml.diagramStyle+xml"/>
  <Override PartName="/ppt/handoutMasters/handoutMaster1.xml" ContentType="application/vnd.openxmlformats-officedocument.presentationml.handoutMaster+xml"/>
  <Override PartName="/ppt/theme/theme2.xml" ContentType="application/vnd.openxmlformats-officedocument.theme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diagrams/layout2.xml" ContentType="application/vnd.openxmlformats-officedocument.drawingml.diagramLayout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343" r:id="rId2"/>
    <p:sldId id="297" r:id="rId3"/>
    <p:sldId id="257" r:id="rId4"/>
    <p:sldId id="340" r:id="rId5"/>
    <p:sldId id="315" r:id="rId6"/>
    <p:sldId id="355" r:id="rId7"/>
    <p:sldId id="335" r:id="rId8"/>
    <p:sldId id="332" r:id="rId9"/>
    <p:sldId id="347" r:id="rId10"/>
    <p:sldId id="304" r:id="rId11"/>
    <p:sldId id="271" r:id="rId12"/>
    <p:sldId id="267" r:id="rId13"/>
    <p:sldId id="336" r:id="rId14"/>
    <p:sldId id="278" r:id="rId15"/>
    <p:sldId id="339" r:id="rId16"/>
    <p:sldId id="338" r:id="rId17"/>
    <p:sldId id="351" r:id="rId18"/>
    <p:sldId id="350" r:id="rId19"/>
    <p:sldId id="346" r:id="rId20"/>
    <p:sldId id="352" r:id="rId21"/>
    <p:sldId id="353" r:id="rId22"/>
    <p:sldId id="337" r:id="rId23"/>
    <p:sldId id="302" r:id="rId24"/>
    <p:sldId id="309" r:id="rId25"/>
    <p:sldId id="285" r:id="rId26"/>
    <p:sldId id="349" r:id="rId27"/>
    <p:sldId id="348" r:id="rId28"/>
    <p:sldId id="291" r:id="rId29"/>
    <p:sldId id="300" r:id="rId30"/>
    <p:sldId id="289" r:id="rId31"/>
    <p:sldId id="295" r:id="rId32"/>
    <p:sldId id="354" r:id="rId33"/>
    <p:sldId id="292" r:id="rId34"/>
    <p:sldId id="345" r:id="rId35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37"/>
    <p:restoredTop sz="94733"/>
  </p:normalViewPr>
  <p:slideViewPr>
    <p:cSldViewPr snapToGrid="0" snapToObjects="1">
      <p:cViewPr varScale="1">
        <p:scale>
          <a:sx n="110" d="100"/>
          <a:sy n="110" d="100"/>
        </p:scale>
        <p:origin x="1668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ustomXml" Target="../customXml/item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830DBCC-758C-4018-8AA4-5792EB669E59}" type="doc">
      <dgm:prSet loTypeId="urn:microsoft.com/office/officeart/2008/layout/LinedList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FAB75902-FA89-4689-88D7-77C3E7BCD0BC}">
      <dgm:prSet/>
      <dgm:spPr/>
      <dgm:t>
        <a:bodyPr/>
        <a:lstStyle/>
        <a:p>
          <a:r>
            <a:rPr lang="en-US" dirty="0"/>
            <a:t>25% chance of being disabled</a:t>
          </a:r>
        </a:p>
      </dgm:t>
    </dgm:pt>
    <dgm:pt modelId="{FA691977-1E85-4EE4-AE61-6CA5B27095B2}" type="parTrans" cxnId="{2CC63B7D-B7A3-46AC-854D-BFAADF696B9D}">
      <dgm:prSet/>
      <dgm:spPr/>
      <dgm:t>
        <a:bodyPr/>
        <a:lstStyle/>
        <a:p>
          <a:endParaRPr lang="en-US"/>
        </a:p>
      </dgm:t>
    </dgm:pt>
    <dgm:pt modelId="{8C3169AD-1878-4F51-A4ED-3E7358981CB5}" type="sibTrans" cxnId="{2CC63B7D-B7A3-46AC-854D-BFAADF696B9D}">
      <dgm:prSet/>
      <dgm:spPr/>
      <dgm:t>
        <a:bodyPr/>
        <a:lstStyle/>
        <a:p>
          <a:endParaRPr lang="en-US"/>
        </a:p>
      </dgm:t>
    </dgm:pt>
    <dgm:pt modelId="{DE0B95D7-D9ED-45AF-B589-FC52EFEF9483}">
      <dgm:prSet/>
      <dgm:spPr/>
      <dgm:t>
        <a:bodyPr/>
        <a:lstStyle/>
        <a:p>
          <a:r>
            <a:rPr lang="en-US" dirty="0"/>
            <a:t>Purchase as a resident</a:t>
          </a:r>
        </a:p>
      </dgm:t>
    </dgm:pt>
    <dgm:pt modelId="{8B7DA2A2-6D25-4F17-A397-9F662F46F742}" type="parTrans" cxnId="{C168BB13-3405-40C3-9ABF-35BD86D0D6BB}">
      <dgm:prSet/>
      <dgm:spPr/>
      <dgm:t>
        <a:bodyPr/>
        <a:lstStyle/>
        <a:p>
          <a:endParaRPr lang="en-US"/>
        </a:p>
      </dgm:t>
    </dgm:pt>
    <dgm:pt modelId="{1D4DD7B6-42FD-4AD6-B92C-08D230417F0F}" type="sibTrans" cxnId="{C168BB13-3405-40C3-9ABF-35BD86D0D6BB}">
      <dgm:prSet/>
      <dgm:spPr/>
      <dgm:t>
        <a:bodyPr/>
        <a:lstStyle/>
        <a:p>
          <a:endParaRPr lang="en-US"/>
        </a:p>
      </dgm:t>
    </dgm:pt>
    <dgm:pt modelId="{461C30E7-9DCD-439E-97D8-CE3B47836C02}">
      <dgm:prSet/>
      <dgm:spPr/>
      <dgm:t>
        <a:bodyPr/>
        <a:lstStyle/>
        <a:p>
          <a:r>
            <a:rPr lang="en-US" dirty="0"/>
            <a:t>Own occupation</a:t>
          </a:r>
        </a:p>
      </dgm:t>
    </dgm:pt>
    <dgm:pt modelId="{32E90CDE-8DB0-4F7C-B1C4-3F03112240A2}" type="parTrans" cxnId="{BA70A89F-E719-4D95-9B4D-3DA5A01B4745}">
      <dgm:prSet/>
      <dgm:spPr/>
      <dgm:t>
        <a:bodyPr/>
        <a:lstStyle/>
        <a:p>
          <a:endParaRPr lang="en-US"/>
        </a:p>
      </dgm:t>
    </dgm:pt>
    <dgm:pt modelId="{F287502B-7A4E-4531-9E71-C7D5E74AA319}" type="sibTrans" cxnId="{BA70A89F-E719-4D95-9B4D-3DA5A01B4745}">
      <dgm:prSet/>
      <dgm:spPr/>
      <dgm:t>
        <a:bodyPr/>
        <a:lstStyle/>
        <a:p>
          <a:endParaRPr lang="en-US"/>
        </a:p>
      </dgm:t>
    </dgm:pt>
    <dgm:pt modelId="{BC5E1F6A-E7B8-4EBB-84B3-7679F0C5BB81}">
      <dgm:prSet/>
      <dgm:spPr/>
      <dgm:t>
        <a:bodyPr/>
        <a:lstStyle/>
        <a:p>
          <a:r>
            <a:rPr lang="en-US"/>
            <a:t>40-45% More expensive for women</a:t>
          </a:r>
        </a:p>
      </dgm:t>
    </dgm:pt>
    <dgm:pt modelId="{4AC61908-E10A-4AE4-9347-8EDC8197174F}" type="parTrans" cxnId="{A4409197-100B-4BAA-B68C-2253AC2AC805}">
      <dgm:prSet/>
      <dgm:spPr/>
      <dgm:t>
        <a:bodyPr/>
        <a:lstStyle/>
        <a:p>
          <a:endParaRPr lang="en-US"/>
        </a:p>
      </dgm:t>
    </dgm:pt>
    <dgm:pt modelId="{32826E4B-8C55-4B28-AC2E-74D7FD049B94}" type="sibTrans" cxnId="{A4409197-100B-4BAA-B68C-2253AC2AC805}">
      <dgm:prSet/>
      <dgm:spPr/>
      <dgm:t>
        <a:bodyPr/>
        <a:lstStyle/>
        <a:p>
          <a:endParaRPr lang="en-US"/>
        </a:p>
      </dgm:t>
    </dgm:pt>
    <dgm:pt modelId="{0EDE7281-9D5E-4A25-BFB8-E4EB680E7AD8}">
      <dgm:prSet/>
      <dgm:spPr/>
      <dgm:t>
        <a:bodyPr/>
        <a:lstStyle/>
        <a:p>
          <a:r>
            <a:rPr lang="en-US"/>
            <a:t>More expensive in CA, FL, TX, NY</a:t>
          </a:r>
        </a:p>
      </dgm:t>
    </dgm:pt>
    <dgm:pt modelId="{82C4A53B-1DB3-4844-8C47-099675BC7902}" type="parTrans" cxnId="{B00465B5-A611-47F2-B5F8-FE303F5CE5AC}">
      <dgm:prSet/>
      <dgm:spPr/>
      <dgm:t>
        <a:bodyPr/>
        <a:lstStyle/>
        <a:p>
          <a:endParaRPr lang="en-US"/>
        </a:p>
      </dgm:t>
    </dgm:pt>
    <dgm:pt modelId="{BC612D3C-BEAD-4B53-98FF-7B54E3CF8CCC}" type="sibTrans" cxnId="{B00465B5-A611-47F2-B5F8-FE303F5CE5AC}">
      <dgm:prSet/>
      <dgm:spPr/>
      <dgm:t>
        <a:bodyPr/>
        <a:lstStyle/>
        <a:p>
          <a:endParaRPr lang="en-US"/>
        </a:p>
      </dgm:t>
    </dgm:pt>
    <dgm:pt modelId="{A4093989-34E2-4293-BC3A-8435CCBEC804}">
      <dgm:prSet/>
      <dgm:spPr/>
      <dgm:t>
        <a:bodyPr/>
        <a:lstStyle/>
        <a:p>
          <a:r>
            <a:rPr lang="en-US"/>
            <a:t>More expensive with age and illness</a:t>
          </a:r>
        </a:p>
      </dgm:t>
    </dgm:pt>
    <dgm:pt modelId="{C0E1E53E-687A-4EBD-AB28-876D2D182CF9}" type="parTrans" cxnId="{6B947C6C-04EA-463A-938B-F92338D6B47E}">
      <dgm:prSet/>
      <dgm:spPr/>
      <dgm:t>
        <a:bodyPr/>
        <a:lstStyle/>
        <a:p>
          <a:endParaRPr lang="en-US"/>
        </a:p>
      </dgm:t>
    </dgm:pt>
    <dgm:pt modelId="{E7D01CF9-C3BF-4A59-B7AE-EF5E583F606B}" type="sibTrans" cxnId="{6B947C6C-04EA-463A-938B-F92338D6B47E}">
      <dgm:prSet/>
      <dgm:spPr/>
      <dgm:t>
        <a:bodyPr/>
        <a:lstStyle/>
        <a:p>
          <a:endParaRPr lang="en-US"/>
        </a:p>
      </dgm:t>
    </dgm:pt>
    <dgm:pt modelId="{2D7C13F8-D2A6-40C5-9289-5FFDB169B0AE}">
      <dgm:prSet/>
      <dgm:spPr/>
      <dgm:t>
        <a:bodyPr/>
        <a:lstStyle/>
        <a:p>
          <a:r>
            <a:rPr lang="en-US"/>
            <a:t>Individual policy, portable</a:t>
          </a:r>
        </a:p>
      </dgm:t>
    </dgm:pt>
    <dgm:pt modelId="{A4B03631-8B62-43E8-8CFE-0E3639A60FF1}" type="parTrans" cxnId="{5D8AEDB0-2026-4632-8F45-D029F3F8E74B}">
      <dgm:prSet/>
      <dgm:spPr/>
      <dgm:t>
        <a:bodyPr/>
        <a:lstStyle/>
        <a:p>
          <a:endParaRPr lang="en-US"/>
        </a:p>
      </dgm:t>
    </dgm:pt>
    <dgm:pt modelId="{1BEF493F-894C-4263-AF4F-4D0F8436634A}" type="sibTrans" cxnId="{5D8AEDB0-2026-4632-8F45-D029F3F8E74B}">
      <dgm:prSet/>
      <dgm:spPr/>
      <dgm:t>
        <a:bodyPr/>
        <a:lstStyle/>
        <a:p>
          <a:endParaRPr lang="en-US"/>
        </a:p>
      </dgm:t>
    </dgm:pt>
    <dgm:pt modelId="{3FDDA9CF-10C0-F94E-9DDD-486A30D86F72}" type="pres">
      <dgm:prSet presAssocID="{1830DBCC-758C-4018-8AA4-5792EB669E5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FC0ECD25-4B9E-4147-BDF4-FEEAAD9B746A}" type="pres">
      <dgm:prSet presAssocID="{FAB75902-FA89-4689-88D7-77C3E7BCD0BC}" presName="thickLine" presStyleLbl="alignNode1" presStyleIdx="0" presStyleCnt="7"/>
      <dgm:spPr/>
    </dgm:pt>
    <dgm:pt modelId="{A7D179B5-2763-784B-B206-FAFAB7C7D056}" type="pres">
      <dgm:prSet presAssocID="{FAB75902-FA89-4689-88D7-77C3E7BCD0BC}" presName="horz1" presStyleCnt="0"/>
      <dgm:spPr/>
    </dgm:pt>
    <dgm:pt modelId="{E9EA561C-27BC-EE4E-8756-92DDC0A4CC86}" type="pres">
      <dgm:prSet presAssocID="{FAB75902-FA89-4689-88D7-77C3E7BCD0BC}" presName="tx1" presStyleLbl="revTx" presStyleIdx="0" presStyleCnt="7"/>
      <dgm:spPr/>
      <dgm:t>
        <a:bodyPr/>
        <a:lstStyle/>
        <a:p>
          <a:endParaRPr lang="en-US"/>
        </a:p>
      </dgm:t>
    </dgm:pt>
    <dgm:pt modelId="{BCA8988F-E643-A142-A683-1E67BD4572DD}" type="pres">
      <dgm:prSet presAssocID="{FAB75902-FA89-4689-88D7-77C3E7BCD0BC}" presName="vert1" presStyleCnt="0"/>
      <dgm:spPr/>
    </dgm:pt>
    <dgm:pt modelId="{312B5A92-9CFE-DD4B-B515-DA7CAF1A29BC}" type="pres">
      <dgm:prSet presAssocID="{DE0B95D7-D9ED-45AF-B589-FC52EFEF9483}" presName="thickLine" presStyleLbl="alignNode1" presStyleIdx="1" presStyleCnt="7"/>
      <dgm:spPr/>
    </dgm:pt>
    <dgm:pt modelId="{43ADBF57-64EF-6F44-B0BC-D33AE14D5B34}" type="pres">
      <dgm:prSet presAssocID="{DE0B95D7-D9ED-45AF-B589-FC52EFEF9483}" presName="horz1" presStyleCnt="0"/>
      <dgm:spPr/>
    </dgm:pt>
    <dgm:pt modelId="{42F00150-0398-BC42-BA07-B1DDBD767791}" type="pres">
      <dgm:prSet presAssocID="{DE0B95D7-D9ED-45AF-B589-FC52EFEF9483}" presName="tx1" presStyleLbl="revTx" presStyleIdx="1" presStyleCnt="7"/>
      <dgm:spPr/>
      <dgm:t>
        <a:bodyPr/>
        <a:lstStyle/>
        <a:p>
          <a:endParaRPr lang="en-US"/>
        </a:p>
      </dgm:t>
    </dgm:pt>
    <dgm:pt modelId="{B94D572A-83BC-CF46-8B1D-3E518202C4F2}" type="pres">
      <dgm:prSet presAssocID="{DE0B95D7-D9ED-45AF-B589-FC52EFEF9483}" presName="vert1" presStyleCnt="0"/>
      <dgm:spPr/>
    </dgm:pt>
    <dgm:pt modelId="{665393F1-2957-CD45-9248-62B6960FEB64}" type="pres">
      <dgm:prSet presAssocID="{461C30E7-9DCD-439E-97D8-CE3B47836C02}" presName="thickLine" presStyleLbl="alignNode1" presStyleIdx="2" presStyleCnt="7"/>
      <dgm:spPr/>
    </dgm:pt>
    <dgm:pt modelId="{AB95BE66-6FCD-F340-8277-6EF65FF6A982}" type="pres">
      <dgm:prSet presAssocID="{461C30E7-9DCD-439E-97D8-CE3B47836C02}" presName="horz1" presStyleCnt="0"/>
      <dgm:spPr/>
    </dgm:pt>
    <dgm:pt modelId="{A368AFBF-B49C-CD43-B764-CDE6478B66BB}" type="pres">
      <dgm:prSet presAssocID="{461C30E7-9DCD-439E-97D8-CE3B47836C02}" presName="tx1" presStyleLbl="revTx" presStyleIdx="2" presStyleCnt="7"/>
      <dgm:spPr/>
      <dgm:t>
        <a:bodyPr/>
        <a:lstStyle/>
        <a:p>
          <a:endParaRPr lang="en-US"/>
        </a:p>
      </dgm:t>
    </dgm:pt>
    <dgm:pt modelId="{558EC49B-23F0-EE41-A5D4-D1224743E54C}" type="pres">
      <dgm:prSet presAssocID="{461C30E7-9DCD-439E-97D8-CE3B47836C02}" presName="vert1" presStyleCnt="0"/>
      <dgm:spPr/>
    </dgm:pt>
    <dgm:pt modelId="{74C8F31A-12C2-104B-AFB3-D8264B93CDE2}" type="pres">
      <dgm:prSet presAssocID="{BC5E1F6A-E7B8-4EBB-84B3-7679F0C5BB81}" presName="thickLine" presStyleLbl="alignNode1" presStyleIdx="3" presStyleCnt="7"/>
      <dgm:spPr/>
    </dgm:pt>
    <dgm:pt modelId="{FDA96FEE-DD67-344F-8B02-279DD5F1084B}" type="pres">
      <dgm:prSet presAssocID="{BC5E1F6A-E7B8-4EBB-84B3-7679F0C5BB81}" presName="horz1" presStyleCnt="0"/>
      <dgm:spPr/>
    </dgm:pt>
    <dgm:pt modelId="{04EC2805-0B93-F343-87AF-640B4FE4A2BF}" type="pres">
      <dgm:prSet presAssocID="{BC5E1F6A-E7B8-4EBB-84B3-7679F0C5BB81}" presName="tx1" presStyleLbl="revTx" presStyleIdx="3" presStyleCnt="7"/>
      <dgm:spPr/>
      <dgm:t>
        <a:bodyPr/>
        <a:lstStyle/>
        <a:p>
          <a:endParaRPr lang="en-US"/>
        </a:p>
      </dgm:t>
    </dgm:pt>
    <dgm:pt modelId="{F1F152C9-6675-1F45-9E58-F42AE12FE3E4}" type="pres">
      <dgm:prSet presAssocID="{BC5E1F6A-E7B8-4EBB-84B3-7679F0C5BB81}" presName="vert1" presStyleCnt="0"/>
      <dgm:spPr/>
    </dgm:pt>
    <dgm:pt modelId="{0C53598C-0D71-054F-94E0-5FED32129305}" type="pres">
      <dgm:prSet presAssocID="{0EDE7281-9D5E-4A25-BFB8-E4EB680E7AD8}" presName="thickLine" presStyleLbl="alignNode1" presStyleIdx="4" presStyleCnt="7"/>
      <dgm:spPr/>
    </dgm:pt>
    <dgm:pt modelId="{30FC30A8-1207-DD4E-BC01-0503960FC4C3}" type="pres">
      <dgm:prSet presAssocID="{0EDE7281-9D5E-4A25-BFB8-E4EB680E7AD8}" presName="horz1" presStyleCnt="0"/>
      <dgm:spPr/>
    </dgm:pt>
    <dgm:pt modelId="{1BA3BC9A-DFEE-5144-A40C-965E7629613D}" type="pres">
      <dgm:prSet presAssocID="{0EDE7281-9D5E-4A25-BFB8-E4EB680E7AD8}" presName="tx1" presStyleLbl="revTx" presStyleIdx="4" presStyleCnt="7"/>
      <dgm:spPr/>
      <dgm:t>
        <a:bodyPr/>
        <a:lstStyle/>
        <a:p>
          <a:endParaRPr lang="en-US"/>
        </a:p>
      </dgm:t>
    </dgm:pt>
    <dgm:pt modelId="{5450943E-CD62-714D-840C-CEDF0FE6FFDE}" type="pres">
      <dgm:prSet presAssocID="{0EDE7281-9D5E-4A25-BFB8-E4EB680E7AD8}" presName="vert1" presStyleCnt="0"/>
      <dgm:spPr/>
    </dgm:pt>
    <dgm:pt modelId="{AE855D51-7FE7-1F42-87A1-82E71D76BBE9}" type="pres">
      <dgm:prSet presAssocID="{A4093989-34E2-4293-BC3A-8435CCBEC804}" presName="thickLine" presStyleLbl="alignNode1" presStyleIdx="5" presStyleCnt="7"/>
      <dgm:spPr/>
    </dgm:pt>
    <dgm:pt modelId="{D4BE8155-1D9A-E749-8AD2-31AA7D8A14B2}" type="pres">
      <dgm:prSet presAssocID="{A4093989-34E2-4293-BC3A-8435CCBEC804}" presName="horz1" presStyleCnt="0"/>
      <dgm:spPr/>
    </dgm:pt>
    <dgm:pt modelId="{D1DB291F-6454-FC4F-B261-D7092C76FE51}" type="pres">
      <dgm:prSet presAssocID="{A4093989-34E2-4293-BC3A-8435CCBEC804}" presName="tx1" presStyleLbl="revTx" presStyleIdx="5" presStyleCnt="7"/>
      <dgm:spPr/>
      <dgm:t>
        <a:bodyPr/>
        <a:lstStyle/>
        <a:p>
          <a:endParaRPr lang="en-US"/>
        </a:p>
      </dgm:t>
    </dgm:pt>
    <dgm:pt modelId="{E3B57F79-5CF6-DF4E-AC8A-448DD8B2373D}" type="pres">
      <dgm:prSet presAssocID="{A4093989-34E2-4293-BC3A-8435CCBEC804}" presName="vert1" presStyleCnt="0"/>
      <dgm:spPr/>
    </dgm:pt>
    <dgm:pt modelId="{BC7CD771-533B-D844-AA82-306C37E59062}" type="pres">
      <dgm:prSet presAssocID="{2D7C13F8-D2A6-40C5-9289-5FFDB169B0AE}" presName="thickLine" presStyleLbl="alignNode1" presStyleIdx="6" presStyleCnt="7"/>
      <dgm:spPr/>
    </dgm:pt>
    <dgm:pt modelId="{E50F380A-41D2-204D-9985-F504A72E6D9A}" type="pres">
      <dgm:prSet presAssocID="{2D7C13F8-D2A6-40C5-9289-5FFDB169B0AE}" presName="horz1" presStyleCnt="0"/>
      <dgm:spPr/>
    </dgm:pt>
    <dgm:pt modelId="{04CBBB13-A2FC-DE4B-B40F-F3BA91C97DDA}" type="pres">
      <dgm:prSet presAssocID="{2D7C13F8-D2A6-40C5-9289-5FFDB169B0AE}" presName="tx1" presStyleLbl="revTx" presStyleIdx="6" presStyleCnt="7"/>
      <dgm:spPr/>
      <dgm:t>
        <a:bodyPr/>
        <a:lstStyle/>
        <a:p>
          <a:endParaRPr lang="en-US"/>
        </a:p>
      </dgm:t>
    </dgm:pt>
    <dgm:pt modelId="{E94EF094-160A-5649-ADC7-367182E89902}" type="pres">
      <dgm:prSet presAssocID="{2D7C13F8-D2A6-40C5-9289-5FFDB169B0AE}" presName="vert1" presStyleCnt="0"/>
      <dgm:spPr/>
    </dgm:pt>
  </dgm:ptLst>
  <dgm:cxnLst>
    <dgm:cxn modelId="{3E12B166-C4A7-B84B-BC87-285100EC37E2}" type="presOf" srcId="{DE0B95D7-D9ED-45AF-B589-FC52EFEF9483}" destId="{42F00150-0398-BC42-BA07-B1DDBD767791}" srcOrd="0" destOrd="0" presId="urn:microsoft.com/office/officeart/2008/layout/LinedList"/>
    <dgm:cxn modelId="{A4409197-100B-4BAA-B68C-2253AC2AC805}" srcId="{1830DBCC-758C-4018-8AA4-5792EB669E59}" destId="{BC5E1F6A-E7B8-4EBB-84B3-7679F0C5BB81}" srcOrd="3" destOrd="0" parTransId="{4AC61908-E10A-4AE4-9347-8EDC8197174F}" sibTransId="{32826E4B-8C55-4B28-AC2E-74D7FD049B94}"/>
    <dgm:cxn modelId="{BA70A89F-E719-4D95-9B4D-3DA5A01B4745}" srcId="{1830DBCC-758C-4018-8AA4-5792EB669E59}" destId="{461C30E7-9DCD-439E-97D8-CE3B47836C02}" srcOrd="2" destOrd="0" parTransId="{32E90CDE-8DB0-4F7C-B1C4-3F03112240A2}" sibTransId="{F287502B-7A4E-4531-9E71-C7D5E74AA319}"/>
    <dgm:cxn modelId="{C168BB13-3405-40C3-9ABF-35BD86D0D6BB}" srcId="{1830DBCC-758C-4018-8AA4-5792EB669E59}" destId="{DE0B95D7-D9ED-45AF-B589-FC52EFEF9483}" srcOrd="1" destOrd="0" parTransId="{8B7DA2A2-6D25-4F17-A397-9F662F46F742}" sibTransId="{1D4DD7B6-42FD-4AD6-B92C-08D230417F0F}"/>
    <dgm:cxn modelId="{7A8E4AAE-95D5-C245-952F-077D066E514E}" type="presOf" srcId="{BC5E1F6A-E7B8-4EBB-84B3-7679F0C5BB81}" destId="{04EC2805-0B93-F343-87AF-640B4FE4A2BF}" srcOrd="0" destOrd="0" presId="urn:microsoft.com/office/officeart/2008/layout/LinedList"/>
    <dgm:cxn modelId="{A756D2BF-C141-CA4E-B797-0469F9BC5B27}" type="presOf" srcId="{A4093989-34E2-4293-BC3A-8435CCBEC804}" destId="{D1DB291F-6454-FC4F-B261-D7092C76FE51}" srcOrd="0" destOrd="0" presId="urn:microsoft.com/office/officeart/2008/layout/LinedList"/>
    <dgm:cxn modelId="{5D8AEDB0-2026-4632-8F45-D029F3F8E74B}" srcId="{1830DBCC-758C-4018-8AA4-5792EB669E59}" destId="{2D7C13F8-D2A6-40C5-9289-5FFDB169B0AE}" srcOrd="6" destOrd="0" parTransId="{A4B03631-8B62-43E8-8CFE-0E3639A60FF1}" sibTransId="{1BEF493F-894C-4263-AF4F-4D0F8436634A}"/>
    <dgm:cxn modelId="{A56916CD-6184-1346-9442-ADA479F85DD4}" type="presOf" srcId="{0EDE7281-9D5E-4A25-BFB8-E4EB680E7AD8}" destId="{1BA3BC9A-DFEE-5144-A40C-965E7629613D}" srcOrd="0" destOrd="0" presId="urn:microsoft.com/office/officeart/2008/layout/LinedList"/>
    <dgm:cxn modelId="{45592508-1C56-894B-998F-4251CCECE4DD}" type="presOf" srcId="{461C30E7-9DCD-439E-97D8-CE3B47836C02}" destId="{A368AFBF-B49C-CD43-B764-CDE6478B66BB}" srcOrd="0" destOrd="0" presId="urn:microsoft.com/office/officeart/2008/layout/LinedList"/>
    <dgm:cxn modelId="{6B947C6C-04EA-463A-938B-F92338D6B47E}" srcId="{1830DBCC-758C-4018-8AA4-5792EB669E59}" destId="{A4093989-34E2-4293-BC3A-8435CCBEC804}" srcOrd="5" destOrd="0" parTransId="{C0E1E53E-687A-4EBD-AB28-876D2D182CF9}" sibTransId="{E7D01CF9-C3BF-4A59-B7AE-EF5E583F606B}"/>
    <dgm:cxn modelId="{B00465B5-A611-47F2-B5F8-FE303F5CE5AC}" srcId="{1830DBCC-758C-4018-8AA4-5792EB669E59}" destId="{0EDE7281-9D5E-4A25-BFB8-E4EB680E7AD8}" srcOrd="4" destOrd="0" parTransId="{82C4A53B-1DB3-4844-8C47-099675BC7902}" sibTransId="{BC612D3C-BEAD-4B53-98FF-7B54E3CF8CCC}"/>
    <dgm:cxn modelId="{53D99951-8BE3-8C4F-80BC-B2DF9A153C87}" type="presOf" srcId="{2D7C13F8-D2A6-40C5-9289-5FFDB169B0AE}" destId="{04CBBB13-A2FC-DE4B-B40F-F3BA91C97DDA}" srcOrd="0" destOrd="0" presId="urn:microsoft.com/office/officeart/2008/layout/LinedList"/>
    <dgm:cxn modelId="{2CC63B7D-B7A3-46AC-854D-BFAADF696B9D}" srcId="{1830DBCC-758C-4018-8AA4-5792EB669E59}" destId="{FAB75902-FA89-4689-88D7-77C3E7BCD0BC}" srcOrd="0" destOrd="0" parTransId="{FA691977-1E85-4EE4-AE61-6CA5B27095B2}" sibTransId="{8C3169AD-1878-4F51-A4ED-3E7358981CB5}"/>
    <dgm:cxn modelId="{90CB968A-E4F6-0044-969F-AB5CD5B148FE}" type="presOf" srcId="{FAB75902-FA89-4689-88D7-77C3E7BCD0BC}" destId="{E9EA561C-27BC-EE4E-8756-92DDC0A4CC86}" srcOrd="0" destOrd="0" presId="urn:microsoft.com/office/officeart/2008/layout/LinedList"/>
    <dgm:cxn modelId="{C3730B6B-E3ED-9449-89B5-54213B49948E}" type="presOf" srcId="{1830DBCC-758C-4018-8AA4-5792EB669E59}" destId="{3FDDA9CF-10C0-F94E-9DDD-486A30D86F72}" srcOrd="0" destOrd="0" presId="urn:microsoft.com/office/officeart/2008/layout/LinedList"/>
    <dgm:cxn modelId="{1A598C47-81D4-0D4D-8D38-B9390005EF65}" type="presParOf" srcId="{3FDDA9CF-10C0-F94E-9DDD-486A30D86F72}" destId="{FC0ECD25-4B9E-4147-BDF4-FEEAAD9B746A}" srcOrd="0" destOrd="0" presId="urn:microsoft.com/office/officeart/2008/layout/LinedList"/>
    <dgm:cxn modelId="{4DDB1A35-D57E-4B4E-B639-6BBFE79A150B}" type="presParOf" srcId="{3FDDA9CF-10C0-F94E-9DDD-486A30D86F72}" destId="{A7D179B5-2763-784B-B206-FAFAB7C7D056}" srcOrd="1" destOrd="0" presId="urn:microsoft.com/office/officeart/2008/layout/LinedList"/>
    <dgm:cxn modelId="{874C9497-0B36-A540-87B0-0AC15922BBAC}" type="presParOf" srcId="{A7D179B5-2763-784B-B206-FAFAB7C7D056}" destId="{E9EA561C-27BC-EE4E-8756-92DDC0A4CC86}" srcOrd="0" destOrd="0" presId="urn:microsoft.com/office/officeart/2008/layout/LinedList"/>
    <dgm:cxn modelId="{926A966A-A91B-AA4A-968B-19DED70B758B}" type="presParOf" srcId="{A7D179B5-2763-784B-B206-FAFAB7C7D056}" destId="{BCA8988F-E643-A142-A683-1E67BD4572DD}" srcOrd="1" destOrd="0" presId="urn:microsoft.com/office/officeart/2008/layout/LinedList"/>
    <dgm:cxn modelId="{9934184A-74EC-A840-8364-9FD08929F716}" type="presParOf" srcId="{3FDDA9CF-10C0-F94E-9DDD-486A30D86F72}" destId="{312B5A92-9CFE-DD4B-B515-DA7CAF1A29BC}" srcOrd="2" destOrd="0" presId="urn:microsoft.com/office/officeart/2008/layout/LinedList"/>
    <dgm:cxn modelId="{D853F9AB-316A-9647-8B54-8B0E3C69ADCD}" type="presParOf" srcId="{3FDDA9CF-10C0-F94E-9DDD-486A30D86F72}" destId="{43ADBF57-64EF-6F44-B0BC-D33AE14D5B34}" srcOrd="3" destOrd="0" presId="urn:microsoft.com/office/officeart/2008/layout/LinedList"/>
    <dgm:cxn modelId="{A385A7ED-5D4B-B140-A18E-3A10065912FC}" type="presParOf" srcId="{43ADBF57-64EF-6F44-B0BC-D33AE14D5B34}" destId="{42F00150-0398-BC42-BA07-B1DDBD767791}" srcOrd="0" destOrd="0" presId="urn:microsoft.com/office/officeart/2008/layout/LinedList"/>
    <dgm:cxn modelId="{E22B52F0-8ED9-1E4B-AB44-67F2A05DF0D1}" type="presParOf" srcId="{43ADBF57-64EF-6F44-B0BC-D33AE14D5B34}" destId="{B94D572A-83BC-CF46-8B1D-3E518202C4F2}" srcOrd="1" destOrd="0" presId="urn:microsoft.com/office/officeart/2008/layout/LinedList"/>
    <dgm:cxn modelId="{860FEE23-8BFC-A842-B78E-6ECF3515706B}" type="presParOf" srcId="{3FDDA9CF-10C0-F94E-9DDD-486A30D86F72}" destId="{665393F1-2957-CD45-9248-62B6960FEB64}" srcOrd="4" destOrd="0" presId="urn:microsoft.com/office/officeart/2008/layout/LinedList"/>
    <dgm:cxn modelId="{AE75AE8C-CF39-6F41-9828-126F7220C6AD}" type="presParOf" srcId="{3FDDA9CF-10C0-F94E-9DDD-486A30D86F72}" destId="{AB95BE66-6FCD-F340-8277-6EF65FF6A982}" srcOrd="5" destOrd="0" presId="urn:microsoft.com/office/officeart/2008/layout/LinedList"/>
    <dgm:cxn modelId="{2D077732-C75A-784D-8574-4C2CC12ECB9E}" type="presParOf" srcId="{AB95BE66-6FCD-F340-8277-6EF65FF6A982}" destId="{A368AFBF-B49C-CD43-B764-CDE6478B66BB}" srcOrd="0" destOrd="0" presId="urn:microsoft.com/office/officeart/2008/layout/LinedList"/>
    <dgm:cxn modelId="{42E141C0-2CE9-C042-9335-72D57034C347}" type="presParOf" srcId="{AB95BE66-6FCD-F340-8277-6EF65FF6A982}" destId="{558EC49B-23F0-EE41-A5D4-D1224743E54C}" srcOrd="1" destOrd="0" presId="urn:microsoft.com/office/officeart/2008/layout/LinedList"/>
    <dgm:cxn modelId="{B8959803-CD88-1045-972A-F9E89ACC68E7}" type="presParOf" srcId="{3FDDA9CF-10C0-F94E-9DDD-486A30D86F72}" destId="{74C8F31A-12C2-104B-AFB3-D8264B93CDE2}" srcOrd="6" destOrd="0" presId="urn:microsoft.com/office/officeart/2008/layout/LinedList"/>
    <dgm:cxn modelId="{590BA4EE-53CE-C748-BCF1-653234CAE2CE}" type="presParOf" srcId="{3FDDA9CF-10C0-F94E-9DDD-486A30D86F72}" destId="{FDA96FEE-DD67-344F-8B02-279DD5F1084B}" srcOrd="7" destOrd="0" presId="urn:microsoft.com/office/officeart/2008/layout/LinedList"/>
    <dgm:cxn modelId="{D2FA3DFD-B1E9-7B44-8F98-C434FFA8A27D}" type="presParOf" srcId="{FDA96FEE-DD67-344F-8B02-279DD5F1084B}" destId="{04EC2805-0B93-F343-87AF-640B4FE4A2BF}" srcOrd="0" destOrd="0" presId="urn:microsoft.com/office/officeart/2008/layout/LinedList"/>
    <dgm:cxn modelId="{377461B6-2F94-C64F-94F6-A83B8628E558}" type="presParOf" srcId="{FDA96FEE-DD67-344F-8B02-279DD5F1084B}" destId="{F1F152C9-6675-1F45-9E58-F42AE12FE3E4}" srcOrd="1" destOrd="0" presId="urn:microsoft.com/office/officeart/2008/layout/LinedList"/>
    <dgm:cxn modelId="{253A3748-61CF-C14F-89FA-9D61FC9B40DA}" type="presParOf" srcId="{3FDDA9CF-10C0-F94E-9DDD-486A30D86F72}" destId="{0C53598C-0D71-054F-94E0-5FED32129305}" srcOrd="8" destOrd="0" presId="urn:microsoft.com/office/officeart/2008/layout/LinedList"/>
    <dgm:cxn modelId="{13FA3EA7-ED88-0142-93C5-DED448528412}" type="presParOf" srcId="{3FDDA9CF-10C0-F94E-9DDD-486A30D86F72}" destId="{30FC30A8-1207-DD4E-BC01-0503960FC4C3}" srcOrd="9" destOrd="0" presId="urn:microsoft.com/office/officeart/2008/layout/LinedList"/>
    <dgm:cxn modelId="{65F88D1A-39F9-8243-8F71-E91266C2CB1A}" type="presParOf" srcId="{30FC30A8-1207-DD4E-BC01-0503960FC4C3}" destId="{1BA3BC9A-DFEE-5144-A40C-965E7629613D}" srcOrd="0" destOrd="0" presId="urn:microsoft.com/office/officeart/2008/layout/LinedList"/>
    <dgm:cxn modelId="{8E2E1212-9192-674E-B7CC-5A7E22DC9479}" type="presParOf" srcId="{30FC30A8-1207-DD4E-BC01-0503960FC4C3}" destId="{5450943E-CD62-714D-840C-CEDF0FE6FFDE}" srcOrd="1" destOrd="0" presId="urn:microsoft.com/office/officeart/2008/layout/LinedList"/>
    <dgm:cxn modelId="{FBE04BD1-F4B1-1648-AA7E-839EB85AC519}" type="presParOf" srcId="{3FDDA9CF-10C0-F94E-9DDD-486A30D86F72}" destId="{AE855D51-7FE7-1F42-87A1-82E71D76BBE9}" srcOrd="10" destOrd="0" presId="urn:microsoft.com/office/officeart/2008/layout/LinedList"/>
    <dgm:cxn modelId="{B4A33350-7AAB-BA49-AE2F-BA79529E8826}" type="presParOf" srcId="{3FDDA9CF-10C0-F94E-9DDD-486A30D86F72}" destId="{D4BE8155-1D9A-E749-8AD2-31AA7D8A14B2}" srcOrd="11" destOrd="0" presId="urn:microsoft.com/office/officeart/2008/layout/LinedList"/>
    <dgm:cxn modelId="{D7F6FC82-585A-AE44-BE64-05250AF4794D}" type="presParOf" srcId="{D4BE8155-1D9A-E749-8AD2-31AA7D8A14B2}" destId="{D1DB291F-6454-FC4F-B261-D7092C76FE51}" srcOrd="0" destOrd="0" presId="urn:microsoft.com/office/officeart/2008/layout/LinedList"/>
    <dgm:cxn modelId="{E6521CC8-D34E-D34B-B677-41628BD23CD1}" type="presParOf" srcId="{D4BE8155-1D9A-E749-8AD2-31AA7D8A14B2}" destId="{E3B57F79-5CF6-DF4E-AC8A-448DD8B2373D}" srcOrd="1" destOrd="0" presId="urn:microsoft.com/office/officeart/2008/layout/LinedList"/>
    <dgm:cxn modelId="{98886F0E-D9A1-1C4C-99E9-26A7A360DDB2}" type="presParOf" srcId="{3FDDA9CF-10C0-F94E-9DDD-486A30D86F72}" destId="{BC7CD771-533B-D844-AA82-306C37E59062}" srcOrd="12" destOrd="0" presId="urn:microsoft.com/office/officeart/2008/layout/LinedList"/>
    <dgm:cxn modelId="{E5D491E7-376B-694E-B99B-CC5427253B39}" type="presParOf" srcId="{3FDDA9CF-10C0-F94E-9DDD-486A30D86F72}" destId="{E50F380A-41D2-204D-9985-F504A72E6D9A}" srcOrd="13" destOrd="0" presId="urn:microsoft.com/office/officeart/2008/layout/LinedList"/>
    <dgm:cxn modelId="{D0CF7D2D-BDDE-C84A-B16D-97D77E6EEC38}" type="presParOf" srcId="{E50F380A-41D2-204D-9985-F504A72E6D9A}" destId="{04CBBB13-A2FC-DE4B-B40F-F3BA91C97DDA}" srcOrd="0" destOrd="0" presId="urn:microsoft.com/office/officeart/2008/layout/LinedList"/>
    <dgm:cxn modelId="{6A44C68B-63BC-724D-BD4D-1DBEDD848DBA}" type="presParOf" srcId="{E50F380A-41D2-204D-9985-F504A72E6D9A}" destId="{E94EF094-160A-5649-ADC7-367182E8990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E8693B2-6636-4699-9E54-003771D3E042}" type="doc">
      <dgm:prSet loTypeId="urn:microsoft.com/office/officeart/2016/7/layout/LinearBlockProcessNumbered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EFB7F8C-4969-4730-A554-50C7F7BDDE81}">
      <dgm:prSet custT="1"/>
      <dgm:spPr/>
      <dgm:t>
        <a:bodyPr/>
        <a:lstStyle/>
        <a:p>
          <a:r>
            <a:rPr lang="en-US" sz="2000" dirty="0"/>
            <a:t>Buy disability insurance</a:t>
          </a:r>
        </a:p>
      </dgm:t>
    </dgm:pt>
    <dgm:pt modelId="{492B3330-813D-4DEF-A9AD-D89B7F9698A2}" type="parTrans" cxnId="{FFD45489-05F7-4B48-98E5-75801585A973}">
      <dgm:prSet/>
      <dgm:spPr/>
      <dgm:t>
        <a:bodyPr/>
        <a:lstStyle/>
        <a:p>
          <a:endParaRPr lang="en-US"/>
        </a:p>
      </dgm:t>
    </dgm:pt>
    <dgm:pt modelId="{1CF2E63D-82BA-4C12-992E-D7303DD2004D}" type="sibTrans" cxnId="{FFD45489-05F7-4B48-98E5-75801585A973}">
      <dgm:prSet phldrT="02" phldr="0"/>
      <dgm:spPr/>
      <dgm:t>
        <a:bodyPr/>
        <a:lstStyle/>
        <a:p>
          <a:r>
            <a:rPr lang="en-US"/>
            <a:t>02</a:t>
          </a:r>
        </a:p>
      </dgm:t>
    </dgm:pt>
    <dgm:pt modelId="{C6B2E098-59AF-48FC-81A8-8B399D4BE98B}">
      <dgm:prSet custT="1"/>
      <dgm:spPr/>
      <dgm:t>
        <a:bodyPr/>
        <a:lstStyle/>
        <a:p>
          <a:r>
            <a:rPr lang="en-US" sz="2000" dirty="0"/>
            <a:t>Start an emergency fund</a:t>
          </a:r>
        </a:p>
      </dgm:t>
    </dgm:pt>
    <dgm:pt modelId="{4A126804-A77D-41CF-B001-81B50A8582AE}" type="parTrans" cxnId="{B6BCA30A-A1D3-44C8-81A1-C19186F4F4E5}">
      <dgm:prSet/>
      <dgm:spPr/>
      <dgm:t>
        <a:bodyPr/>
        <a:lstStyle/>
        <a:p>
          <a:endParaRPr lang="en-US"/>
        </a:p>
      </dgm:t>
    </dgm:pt>
    <dgm:pt modelId="{B8B7405C-C957-4442-8823-74556D65D948}" type="sibTrans" cxnId="{B6BCA30A-A1D3-44C8-81A1-C19186F4F4E5}">
      <dgm:prSet phldrT="03" phldr="0"/>
      <dgm:spPr/>
      <dgm:t>
        <a:bodyPr/>
        <a:lstStyle/>
        <a:p>
          <a:r>
            <a:rPr lang="en-US"/>
            <a:t>03</a:t>
          </a:r>
        </a:p>
      </dgm:t>
    </dgm:pt>
    <dgm:pt modelId="{5278BEAD-2502-4608-80E3-D2C100F927D5}">
      <dgm:prSet custT="1"/>
      <dgm:spPr/>
      <dgm:t>
        <a:bodyPr/>
        <a:lstStyle/>
        <a:p>
          <a:r>
            <a:rPr lang="en-US" sz="2000" dirty="0"/>
            <a:t>Refinance and pay down student loans</a:t>
          </a:r>
        </a:p>
      </dgm:t>
    </dgm:pt>
    <dgm:pt modelId="{41F0A66E-2F13-45C3-A40E-75678A650313}" type="parTrans" cxnId="{3FCEACE0-6FD5-4E50-85AA-E80B75A866C3}">
      <dgm:prSet/>
      <dgm:spPr/>
      <dgm:t>
        <a:bodyPr/>
        <a:lstStyle/>
        <a:p>
          <a:endParaRPr lang="en-US"/>
        </a:p>
      </dgm:t>
    </dgm:pt>
    <dgm:pt modelId="{BE6A06B8-038C-48A3-AEAA-F29C83BE7368}" type="sibTrans" cxnId="{3FCEACE0-6FD5-4E50-85AA-E80B75A866C3}">
      <dgm:prSet phldrT="04" phldr="0"/>
      <dgm:spPr/>
      <dgm:t>
        <a:bodyPr/>
        <a:lstStyle/>
        <a:p>
          <a:r>
            <a:rPr lang="en-US"/>
            <a:t>04</a:t>
          </a:r>
        </a:p>
      </dgm:t>
    </dgm:pt>
    <dgm:pt modelId="{7DA55178-A7F2-493B-AE51-BE5155FCDCA4}">
      <dgm:prSet/>
      <dgm:spPr/>
      <dgm:t>
        <a:bodyPr/>
        <a:lstStyle/>
        <a:p>
          <a:r>
            <a:rPr lang="en-US" dirty="0"/>
            <a:t>Contribute $7,000 annually to a Roth IRA (Vanguard, Fidelity, Charles Schwab) </a:t>
          </a:r>
        </a:p>
      </dgm:t>
    </dgm:pt>
    <dgm:pt modelId="{61347577-97B7-4D4A-A695-21E287605971}" type="parTrans" cxnId="{A9EDBBB3-14EB-4B68-B7D3-0E86EC0BF92B}">
      <dgm:prSet/>
      <dgm:spPr/>
      <dgm:t>
        <a:bodyPr/>
        <a:lstStyle/>
        <a:p>
          <a:endParaRPr lang="en-US"/>
        </a:p>
      </dgm:t>
    </dgm:pt>
    <dgm:pt modelId="{5AA162A6-57DD-466D-8F88-5E7C7484CD73}" type="sibTrans" cxnId="{A9EDBBB3-14EB-4B68-B7D3-0E86EC0BF92B}">
      <dgm:prSet phldrT="05" phldr="0"/>
      <dgm:spPr/>
      <dgm:t>
        <a:bodyPr/>
        <a:lstStyle/>
        <a:p>
          <a:r>
            <a:rPr lang="en-US"/>
            <a:t>05</a:t>
          </a:r>
        </a:p>
      </dgm:t>
    </dgm:pt>
    <dgm:pt modelId="{F8AD0438-8B5A-7043-8228-E8E62A44D545}">
      <dgm:prSet custT="1"/>
      <dgm:spPr/>
      <dgm:t>
        <a:bodyPr/>
        <a:lstStyle/>
        <a:p>
          <a:r>
            <a:rPr lang="en-US" sz="2000" dirty="0"/>
            <a:t>Minimize your student loans</a:t>
          </a:r>
        </a:p>
      </dgm:t>
    </dgm:pt>
    <dgm:pt modelId="{6202649E-E04B-6C42-A91F-41082E230FBA}" type="parTrans" cxnId="{E9BCA6F5-77FF-244E-97E5-37FF31DF365D}">
      <dgm:prSet/>
      <dgm:spPr/>
      <dgm:t>
        <a:bodyPr/>
        <a:lstStyle/>
        <a:p>
          <a:endParaRPr lang="en-US"/>
        </a:p>
      </dgm:t>
    </dgm:pt>
    <dgm:pt modelId="{5A24FAF6-BDC6-374B-8448-AB5E2283722F}" type="sibTrans" cxnId="{E9BCA6F5-77FF-244E-97E5-37FF31DF365D}">
      <dgm:prSet phldrT="01" phldr="0"/>
      <dgm:spPr/>
      <dgm:t>
        <a:bodyPr/>
        <a:lstStyle/>
        <a:p>
          <a:r>
            <a:rPr lang="en-US"/>
            <a:t>01</a:t>
          </a:r>
          <a:endParaRPr lang="en-US" dirty="0"/>
        </a:p>
      </dgm:t>
    </dgm:pt>
    <dgm:pt modelId="{CBB354BF-A14C-6C44-B4FB-35B4852209CB}" type="pres">
      <dgm:prSet presAssocID="{2E8693B2-6636-4699-9E54-003771D3E042}" presName="Name0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D73929A-099D-5D42-8A1D-EF00A86580FF}" type="pres">
      <dgm:prSet presAssocID="{F8AD0438-8B5A-7043-8228-E8E62A44D545}" presName="compositeNode" presStyleCnt="0">
        <dgm:presLayoutVars>
          <dgm:bulletEnabled val="1"/>
        </dgm:presLayoutVars>
      </dgm:prSet>
      <dgm:spPr/>
    </dgm:pt>
    <dgm:pt modelId="{0C3030DB-28BD-304E-B002-551E884C9C7E}" type="pres">
      <dgm:prSet presAssocID="{F8AD0438-8B5A-7043-8228-E8E62A44D545}" presName="bgRect" presStyleLbl="alignNode1" presStyleIdx="0" presStyleCnt="5" custScaleY="229669"/>
      <dgm:spPr/>
      <dgm:t>
        <a:bodyPr/>
        <a:lstStyle/>
        <a:p>
          <a:endParaRPr lang="en-US"/>
        </a:p>
      </dgm:t>
    </dgm:pt>
    <dgm:pt modelId="{9FD4282E-BD71-A146-AB49-A8947BCC9B3E}" type="pres">
      <dgm:prSet presAssocID="{5A24FAF6-BDC6-374B-8448-AB5E2283722F}" presName="sibTransNodeRect" presStyleLbl="alignNode1" presStyleIdx="0" presStyleCnt="5" custScaleX="95478" custScaleY="5011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DCEFB4-B5C9-DB46-90DC-76FDF2BE228D}" type="pres">
      <dgm:prSet presAssocID="{F8AD0438-8B5A-7043-8228-E8E62A44D545}" presName="nodeRect" presStyleLbl="align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61E93A-B594-D142-8812-EE2D3858A372}" type="pres">
      <dgm:prSet presAssocID="{5A24FAF6-BDC6-374B-8448-AB5E2283722F}" presName="sibTrans" presStyleCnt="0"/>
      <dgm:spPr/>
    </dgm:pt>
    <dgm:pt modelId="{ECF8F636-CAAF-8147-9ED0-0FBA7BA52170}" type="pres">
      <dgm:prSet presAssocID="{3EFB7F8C-4969-4730-A554-50C7F7BDDE81}" presName="compositeNode" presStyleCnt="0">
        <dgm:presLayoutVars>
          <dgm:bulletEnabled val="1"/>
        </dgm:presLayoutVars>
      </dgm:prSet>
      <dgm:spPr/>
    </dgm:pt>
    <dgm:pt modelId="{F7662A32-44BD-3745-A85B-05539D07F2B5}" type="pres">
      <dgm:prSet presAssocID="{3EFB7F8C-4969-4730-A554-50C7F7BDDE81}" presName="bgRect" presStyleLbl="alignNode1" presStyleIdx="1" presStyleCnt="5" custScaleY="227527"/>
      <dgm:spPr/>
      <dgm:t>
        <a:bodyPr/>
        <a:lstStyle/>
        <a:p>
          <a:endParaRPr lang="en-US"/>
        </a:p>
      </dgm:t>
    </dgm:pt>
    <dgm:pt modelId="{6BE30BED-63EF-8D4A-88E3-0E0FA249AF8A}" type="pres">
      <dgm:prSet presAssocID="{1CF2E63D-82BA-4C12-992E-D7303DD2004D}" presName="sibTransNodeRect" presStyleLbl="align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BA3D69-2035-4649-8E27-8AFB290A44B1}" type="pres">
      <dgm:prSet presAssocID="{3EFB7F8C-4969-4730-A554-50C7F7BDDE81}" presName="nodeRect" presStyleLbl="align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B28891-76AF-F64C-88A9-58C3D40429EB}" type="pres">
      <dgm:prSet presAssocID="{1CF2E63D-82BA-4C12-992E-D7303DD2004D}" presName="sibTrans" presStyleCnt="0"/>
      <dgm:spPr/>
    </dgm:pt>
    <dgm:pt modelId="{6A1502AD-CCC0-994D-8C59-4838410EC479}" type="pres">
      <dgm:prSet presAssocID="{C6B2E098-59AF-48FC-81A8-8B399D4BE98B}" presName="compositeNode" presStyleCnt="0">
        <dgm:presLayoutVars>
          <dgm:bulletEnabled val="1"/>
        </dgm:presLayoutVars>
      </dgm:prSet>
      <dgm:spPr/>
    </dgm:pt>
    <dgm:pt modelId="{E48D93E0-426F-4A4B-94E0-E58DE1A0D0C2}" type="pres">
      <dgm:prSet presAssocID="{C6B2E098-59AF-48FC-81A8-8B399D4BE98B}" presName="bgRect" presStyleLbl="alignNode1" presStyleIdx="2" presStyleCnt="5" custScaleY="229669" custLinFactNeighborX="-1857" custLinFactNeighborY="63763"/>
      <dgm:spPr/>
      <dgm:t>
        <a:bodyPr/>
        <a:lstStyle/>
        <a:p>
          <a:endParaRPr lang="en-US"/>
        </a:p>
      </dgm:t>
    </dgm:pt>
    <dgm:pt modelId="{2E49B3F8-28AE-1742-80C9-39E11B20FA22}" type="pres">
      <dgm:prSet presAssocID="{B8B7405C-C957-4442-8823-74556D65D948}" presName="sibTransNodeRect" presStyleLbl="align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4B6214-7C9F-A744-A32F-D0306D88CE65}" type="pres">
      <dgm:prSet presAssocID="{C6B2E098-59AF-48FC-81A8-8B399D4BE98B}" presName="nodeRect" presStyleLbl="align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735DE4-0CD6-CB4E-BB83-90783E082A18}" type="pres">
      <dgm:prSet presAssocID="{B8B7405C-C957-4442-8823-74556D65D948}" presName="sibTrans" presStyleCnt="0"/>
      <dgm:spPr/>
    </dgm:pt>
    <dgm:pt modelId="{7265C1C9-0685-3146-81B3-5A87C31609D7}" type="pres">
      <dgm:prSet presAssocID="{5278BEAD-2502-4608-80E3-D2C100F927D5}" presName="compositeNode" presStyleCnt="0">
        <dgm:presLayoutVars>
          <dgm:bulletEnabled val="1"/>
        </dgm:presLayoutVars>
      </dgm:prSet>
      <dgm:spPr/>
    </dgm:pt>
    <dgm:pt modelId="{EB12D4E1-F76B-1B4D-BE3B-2257E68099A7}" type="pres">
      <dgm:prSet presAssocID="{5278BEAD-2502-4608-80E3-D2C100F927D5}" presName="bgRect" presStyleLbl="alignNode1" presStyleIdx="3" presStyleCnt="5" custScaleY="229669"/>
      <dgm:spPr/>
      <dgm:t>
        <a:bodyPr/>
        <a:lstStyle/>
        <a:p>
          <a:endParaRPr lang="en-US"/>
        </a:p>
      </dgm:t>
    </dgm:pt>
    <dgm:pt modelId="{0B09F32A-E6E1-3145-9267-3C7FEC04C6B3}" type="pres">
      <dgm:prSet presAssocID="{BE6A06B8-038C-48A3-AEAA-F29C83BE7368}" presName="sibTransNodeRect" presStyleLbl="align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476199-461F-5647-A1EB-E90EAFC4012A}" type="pres">
      <dgm:prSet presAssocID="{5278BEAD-2502-4608-80E3-D2C100F927D5}" presName="nodeRect" presStyleLbl="align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730CDD-1C08-7E44-BAE3-E2EC4B9D4CFA}" type="pres">
      <dgm:prSet presAssocID="{BE6A06B8-038C-48A3-AEAA-F29C83BE7368}" presName="sibTrans" presStyleCnt="0"/>
      <dgm:spPr/>
    </dgm:pt>
    <dgm:pt modelId="{23324538-2B21-9847-90C9-04E4C473257F}" type="pres">
      <dgm:prSet presAssocID="{7DA55178-A7F2-493B-AE51-BE5155FCDCA4}" presName="compositeNode" presStyleCnt="0">
        <dgm:presLayoutVars>
          <dgm:bulletEnabled val="1"/>
        </dgm:presLayoutVars>
      </dgm:prSet>
      <dgm:spPr/>
    </dgm:pt>
    <dgm:pt modelId="{9617C067-125B-7A40-BFC6-AC59C3705AEC}" type="pres">
      <dgm:prSet presAssocID="{7DA55178-A7F2-493B-AE51-BE5155FCDCA4}" presName="bgRect" presStyleLbl="alignNode1" presStyleIdx="4" presStyleCnt="5" custScaleY="229669"/>
      <dgm:spPr/>
      <dgm:t>
        <a:bodyPr/>
        <a:lstStyle/>
        <a:p>
          <a:endParaRPr lang="en-US"/>
        </a:p>
      </dgm:t>
    </dgm:pt>
    <dgm:pt modelId="{9F01622B-46AF-C34C-8482-3EE1BF436EFA}" type="pres">
      <dgm:prSet presAssocID="{5AA162A6-57DD-466D-8F88-5E7C7484CD73}" presName="sibTransNodeRect" presStyleLbl="align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008AC5-81F3-9541-AF04-CA2EBE5869F2}" type="pres">
      <dgm:prSet presAssocID="{7DA55178-A7F2-493B-AE51-BE5155FCDCA4}" presName="nodeRect" presStyleLbl="align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F4D1C73-DEE8-BE44-9D51-CD3D59D8C39E}" type="presOf" srcId="{C6B2E098-59AF-48FC-81A8-8B399D4BE98B}" destId="{E48D93E0-426F-4A4B-94E0-E58DE1A0D0C2}" srcOrd="0" destOrd="0" presId="urn:microsoft.com/office/officeart/2016/7/layout/LinearBlockProcessNumbered"/>
    <dgm:cxn modelId="{A9EDBBB3-14EB-4B68-B7D3-0E86EC0BF92B}" srcId="{2E8693B2-6636-4699-9E54-003771D3E042}" destId="{7DA55178-A7F2-493B-AE51-BE5155FCDCA4}" srcOrd="4" destOrd="0" parTransId="{61347577-97B7-4D4A-A695-21E287605971}" sibTransId="{5AA162A6-57DD-466D-8F88-5E7C7484CD73}"/>
    <dgm:cxn modelId="{5D09464E-4AA1-A341-90FD-121BD59BEC90}" type="presOf" srcId="{5278BEAD-2502-4608-80E3-D2C100F927D5}" destId="{F6476199-461F-5647-A1EB-E90EAFC4012A}" srcOrd="1" destOrd="0" presId="urn:microsoft.com/office/officeart/2016/7/layout/LinearBlockProcessNumbered"/>
    <dgm:cxn modelId="{D35E20DC-598D-614E-B93F-AAD87D7F8E44}" type="presOf" srcId="{B8B7405C-C957-4442-8823-74556D65D948}" destId="{2E49B3F8-28AE-1742-80C9-39E11B20FA22}" srcOrd="0" destOrd="0" presId="urn:microsoft.com/office/officeart/2016/7/layout/LinearBlockProcessNumbered"/>
    <dgm:cxn modelId="{E9BCA6F5-77FF-244E-97E5-37FF31DF365D}" srcId="{2E8693B2-6636-4699-9E54-003771D3E042}" destId="{F8AD0438-8B5A-7043-8228-E8E62A44D545}" srcOrd="0" destOrd="0" parTransId="{6202649E-E04B-6C42-A91F-41082E230FBA}" sibTransId="{5A24FAF6-BDC6-374B-8448-AB5E2283722F}"/>
    <dgm:cxn modelId="{07D90164-E741-1743-B00F-1979C43867A2}" type="presOf" srcId="{C6B2E098-59AF-48FC-81A8-8B399D4BE98B}" destId="{484B6214-7C9F-A744-A32F-D0306D88CE65}" srcOrd="1" destOrd="0" presId="urn:microsoft.com/office/officeart/2016/7/layout/LinearBlockProcessNumbered"/>
    <dgm:cxn modelId="{DC3A355F-66DB-EA46-A6AC-9531C0DBFADD}" type="presOf" srcId="{F8AD0438-8B5A-7043-8228-E8E62A44D545}" destId="{38DCEFB4-B5C9-DB46-90DC-76FDF2BE228D}" srcOrd="1" destOrd="0" presId="urn:microsoft.com/office/officeart/2016/7/layout/LinearBlockProcessNumbered"/>
    <dgm:cxn modelId="{B6BCA30A-A1D3-44C8-81A1-C19186F4F4E5}" srcId="{2E8693B2-6636-4699-9E54-003771D3E042}" destId="{C6B2E098-59AF-48FC-81A8-8B399D4BE98B}" srcOrd="2" destOrd="0" parTransId="{4A126804-A77D-41CF-B001-81B50A8582AE}" sibTransId="{B8B7405C-C957-4442-8823-74556D65D948}"/>
    <dgm:cxn modelId="{F87115FF-C907-CB40-BC47-8246742962D9}" type="presOf" srcId="{5A24FAF6-BDC6-374B-8448-AB5E2283722F}" destId="{9FD4282E-BD71-A146-AB49-A8947BCC9B3E}" srcOrd="0" destOrd="0" presId="urn:microsoft.com/office/officeart/2016/7/layout/LinearBlockProcessNumbered"/>
    <dgm:cxn modelId="{AA6F8983-22AD-DE4A-98DE-B9BC328B66BB}" type="presOf" srcId="{7DA55178-A7F2-493B-AE51-BE5155FCDCA4}" destId="{9617C067-125B-7A40-BFC6-AC59C3705AEC}" srcOrd="0" destOrd="0" presId="urn:microsoft.com/office/officeart/2016/7/layout/LinearBlockProcessNumbered"/>
    <dgm:cxn modelId="{87CCA8EB-E670-6E45-B4DE-896290C1DFE8}" type="presOf" srcId="{2E8693B2-6636-4699-9E54-003771D3E042}" destId="{CBB354BF-A14C-6C44-B4FB-35B4852209CB}" srcOrd="0" destOrd="0" presId="urn:microsoft.com/office/officeart/2016/7/layout/LinearBlockProcessNumbered"/>
    <dgm:cxn modelId="{48237A39-9C45-6046-9E4C-381E11A0A85D}" type="presOf" srcId="{7DA55178-A7F2-493B-AE51-BE5155FCDCA4}" destId="{2D008AC5-81F3-9541-AF04-CA2EBE5869F2}" srcOrd="1" destOrd="0" presId="urn:microsoft.com/office/officeart/2016/7/layout/LinearBlockProcessNumbered"/>
    <dgm:cxn modelId="{911AE2C5-7A5D-4A40-881F-9CD3C7F87BC4}" type="presOf" srcId="{5AA162A6-57DD-466D-8F88-5E7C7484CD73}" destId="{9F01622B-46AF-C34C-8482-3EE1BF436EFA}" srcOrd="0" destOrd="0" presId="urn:microsoft.com/office/officeart/2016/7/layout/LinearBlockProcessNumbered"/>
    <dgm:cxn modelId="{FFD45489-05F7-4B48-98E5-75801585A973}" srcId="{2E8693B2-6636-4699-9E54-003771D3E042}" destId="{3EFB7F8C-4969-4730-A554-50C7F7BDDE81}" srcOrd="1" destOrd="0" parTransId="{492B3330-813D-4DEF-A9AD-D89B7F9698A2}" sibTransId="{1CF2E63D-82BA-4C12-992E-D7303DD2004D}"/>
    <dgm:cxn modelId="{97900290-938D-0D47-A103-A5264176AB80}" type="presOf" srcId="{3EFB7F8C-4969-4730-A554-50C7F7BDDE81}" destId="{F7662A32-44BD-3745-A85B-05539D07F2B5}" srcOrd="0" destOrd="0" presId="urn:microsoft.com/office/officeart/2016/7/layout/LinearBlockProcessNumbered"/>
    <dgm:cxn modelId="{3FCEACE0-6FD5-4E50-85AA-E80B75A866C3}" srcId="{2E8693B2-6636-4699-9E54-003771D3E042}" destId="{5278BEAD-2502-4608-80E3-D2C100F927D5}" srcOrd="3" destOrd="0" parTransId="{41F0A66E-2F13-45C3-A40E-75678A650313}" sibTransId="{BE6A06B8-038C-48A3-AEAA-F29C83BE7368}"/>
    <dgm:cxn modelId="{CE9744B4-A409-CA45-AF79-F06CA9A148DE}" type="presOf" srcId="{5278BEAD-2502-4608-80E3-D2C100F927D5}" destId="{EB12D4E1-F76B-1B4D-BE3B-2257E68099A7}" srcOrd="0" destOrd="0" presId="urn:microsoft.com/office/officeart/2016/7/layout/LinearBlockProcessNumbered"/>
    <dgm:cxn modelId="{B2E075EE-4E87-FB40-96DF-7B4D01612BEF}" type="presOf" srcId="{3EFB7F8C-4969-4730-A554-50C7F7BDDE81}" destId="{28BA3D69-2035-4649-8E27-8AFB290A44B1}" srcOrd="1" destOrd="0" presId="urn:microsoft.com/office/officeart/2016/7/layout/LinearBlockProcessNumbered"/>
    <dgm:cxn modelId="{6CA605F8-C4A8-A642-A212-30FE98E4A5FE}" type="presOf" srcId="{1CF2E63D-82BA-4C12-992E-D7303DD2004D}" destId="{6BE30BED-63EF-8D4A-88E3-0E0FA249AF8A}" srcOrd="0" destOrd="0" presId="urn:microsoft.com/office/officeart/2016/7/layout/LinearBlockProcessNumbered"/>
    <dgm:cxn modelId="{80BC6887-14E3-3B49-A8E6-0AD1F6AA2B9B}" type="presOf" srcId="{F8AD0438-8B5A-7043-8228-E8E62A44D545}" destId="{0C3030DB-28BD-304E-B002-551E884C9C7E}" srcOrd="0" destOrd="0" presId="urn:microsoft.com/office/officeart/2016/7/layout/LinearBlockProcessNumbered"/>
    <dgm:cxn modelId="{9F11432F-FDB6-BF48-A29F-638CEA7A18D4}" type="presOf" srcId="{BE6A06B8-038C-48A3-AEAA-F29C83BE7368}" destId="{0B09F32A-E6E1-3145-9267-3C7FEC04C6B3}" srcOrd="0" destOrd="0" presId="urn:microsoft.com/office/officeart/2016/7/layout/LinearBlockProcessNumbered"/>
    <dgm:cxn modelId="{0D40B739-AE92-9A4A-8F52-713C3CF0E8D6}" type="presParOf" srcId="{CBB354BF-A14C-6C44-B4FB-35B4852209CB}" destId="{2D73929A-099D-5D42-8A1D-EF00A86580FF}" srcOrd="0" destOrd="0" presId="urn:microsoft.com/office/officeart/2016/7/layout/LinearBlockProcessNumbered"/>
    <dgm:cxn modelId="{9588C617-BAAC-CA45-A154-3AAAB838C487}" type="presParOf" srcId="{2D73929A-099D-5D42-8A1D-EF00A86580FF}" destId="{0C3030DB-28BD-304E-B002-551E884C9C7E}" srcOrd="0" destOrd="0" presId="urn:microsoft.com/office/officeart/2016/7/layout/LinearBlockProcessNumbered"/>
    <dgm:cxn modelId="{90AFC541-EA58-514B-A1A5-7EB749AE88AC}" type="presParOf" srcId="{2D73929A-099D-5D42-8A1D-EF00A86580FF}" destId="{9FD4282E-BD71-A146-AB49-A8947BCC9B3E}" srcOrd="1" destOrd="0" presId="urn:microsoft.com/office/officeart/2016/7/layout/LinearBlockProcessNumbered"/>
    <dgm:cxn modelId="{EC2F2A71-5864-324E-8434-03C850955016}" type="presParOf" srcId="{2D73929A-099D-5D42-8A1D-EF00A86580FF}" destId="{38DCEFB4-B5C9-DB46-90DC-76FDF2BE228D}" srcOrd="2" destOrd="0" presId="urn:microsoft.com/office/officeart/2016/7/layout/LinearBlockProcessNumbered"/>
    <dgm:cxn modelId="{05E0DBD0-7E2D-F24D-BDC8-BFD6DA259862}" type="presParOf" srcId="{CBB354BF-A14C-6C44-B4FB-35B4852209CB}" destId="{CA61E93A-B594-D142-8812-EE2D3858A372}" srcOrd="1" destOrd="0" presId="urn:microsoft.com/office/officeart/2016/7/layout/LinearBlockProcessNumbered"/>
    <dgm:cxn modelId="{ED7D5B09-CE6D-7649-AFA8-D3F22CC05949}" type="presParOf" srcId="{CBB354BF-A14C-6C44-B4FB-35B4852209CB}" destId="{ECF8F636-CAAF-8147-9ED0-0FBA7BA52170}" srcOrd="2" destOrd="0" presId="urn:microsoft.com/office/officeart/2016/7/layout/LinearBlockProcessNumbered"/>
    <dgm:cxn modelId="{E7052454-D9F3-314E-BDF2-5591F7877730}" type="presParOf" srcId="{ECF8F636-CAAF-8147-9ED0-0FBA7BA52170}" destId="{F7662A32-44BD-3745-A85B-05539D07F2B5}" srcOrd="0" destOrd="0" presId="urn:microsoft.com/office/officeart/2016/7/layout/LinearBlockProcessNumbered"/>
    <dgm:cxn modelId="{44778E83-A135-374C-BCD2-EC4E02928A28}" type="presParOf" srcId="{ECF8F636-CAAF-8147-9ED0-0FBA7BA52170}" destId="{6BE30BED-63EF-8D4A-88E3-0E0FA249AF8A}" srcOrd="1" destOrd="0" presId="urn:microsoft.com/office/officeart/2016/7/layout/LinearBlockProcessNumbered"/>
    <dgm:cxn modelId="{70930164-99F0-6245-8671-D5ECCF0BA8D1}" type="presParOf" srcId="{ECF8F636-CAAF-8147-9ED0-0FBA7BA52170}" destId="{28BA3D69-2035-4649-8E27-8AFB290A44B1}" srcOrd="2" destOrd="0" presId="urn:microsoft.com/office/officeart/2016/7/layout/LinearBlockProcessNumbered"/>
    <dgm:cxn modelId="{DD1E01AE-BBB4-D445-A368-557E2BF3B2F2}" type="presParOf" srcId="{CBB354BF-A14C-6C44-B4FB-35B4852209CB}" destId="{6DB28891-76AF-F64C-88A9-58C3D40429EB}" srcOrd="3" destOrd="0" presId="urn:microsoft.com/office/officeart/2016/7/layout/LinearBlockProcessNumbered"/>
    <dgm:cxn modelId="{1C50BA7D-6DF8-BD4B-96DD-42B8CF2515E6}" type="presParOf" srcId="{CBB354BF-A14C-6C44-B4FB-35B4852209CB}" destId="{6A1502AD-CCC0-994D-8C59-4838410EC479}" srcOrd="4" destOrd="0" presId="urn:microsoft.com/office/officeart/2016/7/layout/LinearBlockProcessNumbered"/>
    <dgm:cxn modelId="{ECCF88FE-DD49-8747-BCFE-9B161082D18D}" type="presParOf" srcId="{6A1502AD-CCC0-994D-8C59-4838410EC479}" destId="{E48D93E0-426F-4A4B-94E0-E58DE1A0D0C2}" srcOrd="0" destOrd="0" presId="urn:microsoft.com/office/officeart/2016/7/layout/LinearBlockProcessNumbered"/>
    <dgm:cxn modelId="{B65EDEAA-4E8E-4D42-AFDB-6D5656BC7426}" type="presParOf" srcId="{6A1502AD-CCC0-994D-8C59-4838410EC479}" destId="{2E49B3F8-28AE-1742-80C9-39E11B20FA22}" srcOrd="1" destOrd="0" presId="urn:microsoft.com/office/officeart/2016/7/layout/LinearBlockProcessNumbered"/>
    <dgm:cxn modelId="{519A9421-7AFE-9A4A-AEB4-61EEF31FB1C2}" type="presParOf" srcId="{6A1502AD-CCC0-994D-8C59-4838410EC479}" destId="{484B6214-7C9F-A744-A32F-D0306D88CE65}" srcOrd="2" destOrd="0" presId="urn:microsoft.com/office/officeart/2016/7/layout/LinearBlockProcessNumbered"/>
    <dgm:cxn modelId="{B12223FF-32A5-C948-BC5C-22BFD4A1616E}" type="presParOf" srcId="{CBB354BF-A14C-6C44-B4FB-35B4852209CB}" destId="{19735DE4-0CD6-CB4E-BB83-90783E082A18}" srcOrd="5" destOrd="0" presId="urn:microsoft.com/office/officeart/2016/7/layout/LinearBlockProcessNumbered"/>
    <dgm:cxn modelId="{164961D4-1CF0-394A-97F1-42E90C02FA64}" type="presParOf" srcId="{CBB354BF-A14C-6C44-B4FB-35B4852209CB}" destId="{7265C1C9-0685-3146-81B3-5A87C31609D7}" srcOrd="6" destOrd="0" presId="urn:microsoft.com/office/officeart/2016/7/layout/LinearBlockProcessNumbered"/>
    <dgm:cxn modelId="{4E4303FC-0CB5-E640-9342-C1C6EED84AB5}" type="presParOf" srcId="{7265C1C9-0685-3146-81B3-5A87C31609D7}" destId="{EB12D4E1-F76B-1B4D-BE3B-2257E68099A7}" srcOrd="0" destOrd="0" presId="urn:microsoft.com/office/officeart/2016/7/layout/LinearBlockProcessNumbered"/>
    <dgm:cxn modelId="{9B68492A-DB19-C445-BC94-79E7AA21562F}" type="presParOf" srcId="{7265C1C9-0685-3146-81B3-5A87C31609D7}" destId="{0B09F32A-E6E1-3145-9267-3C7FEC04C6B3}" srcOrd="1" destOrd="0" presId="urn:microsoft.com/office/officeart/2016/7/layout/LinearBlockProcessNumbered"/>
    <dgm:cxn modelId="{8A3D82A2-6DF4-5A4F-92D9-FCE9B9ED3F6D}" type="presParOf" srcId="{7265C1C9-0685-3146-81B3-5A87C31609D7}" destId="{F6476199-461F-5647-A1EB-E90EAFC4012A}" srcOrd="2" destOrd="0" presId="urn:microsoft.com/office/officeart/2016/7/layout/LinearBlockProcessNumbered"/>
    <dgm:cxn modelId="{1B8090AF-A63D-4746-9A7A-409302E7FB1A}" type="presParOf" srcId="{CBB354BF-A14C-6C44-B4FB-35B4852209CB}" destId="{1B730CDD-1C08-7E44-BAE3-E2EC4B9D4CFA}" srcOrd="7" destOrd="0" presId="urn:microsoft.com/office/officeart/2016/7/layout/LinearBlockProcessNumbered"/>
    <dgm:cxn modelId="{AC3BFD46-6471-2047-B16A-34FC325063F6}" type="presParOf" srcId="{CBB354BF-A14C-6C44-B4FB-35B4852209CB}" destId="{23324538-2B21-9847-90C9-04E4C473257F}" srcOrd="8" destOrd="0" presId="urn:microsoft.com/office/officeart/2016/7/layout/LinearBlockProcessNumbered"/>
    <dgm:cxn modelId="{A40E6A70-736B-1B41-9691-05B020AC7181}" type="presParOf" srcId="{23324538-2B21-9847-90C9-04E4C473257F}" destId="{9617C067-125B-7A40-BFC6-AC59C3705AEC}" srcOrd="0" destOrd="0" presId="urn:microsoft.com/office/officeart/2016/7/layout/LinearBlockProcessNumbered"/>
    <dgm:cxn modelId="{B8632F61-697C-B143-BF40-D79F19F3184F}" type="presParOf" srcId="{23324538-2B21-9847-90C9-04E4C473257F}" destId="{9F01622B-46AF-C34C-8482-3EE1BF436EFA}" srcOrd="1" destOrd="0" presId="urn:microsoft.com/office/officeart/2016/7/layout/LinearBlockProcessNumbered"/>
    <dgm:cxn modelId="{CC36CB83-7460-E646-BA67-0D6E2AD9CB74}" type="presParOf" srcId="{23324538-2B21-9847-90C9-04E4C473257F}" destId="{2D008AC5-81F3-9541-AF04-CA2EBE5869F2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 xmlns="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890947A-87B9-489F-93E1-7AF72D6A36A2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2C08BE8-8CAB-41FF-B5D1-D95EDB27F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1668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FF31D20-AAF4-0041-AA0B-FE7391CC9B1A}" type="datetimeFigureOut">
              <a:rPr lang="en-US" smtClean="0"/>
              <a:t>6/6/2024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363565C-CE8D-A74A-9D83-F64057CFA4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171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63565C-CE8D-A74A-9D83-F64057CFA43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4671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63565C-CE8D-A74A-9D83-F64057CFA43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3919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63565C-CE8D-A74A-9D83-F64057CFA43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9804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63565C-CE8D-A74A-9D83-F64057CFA43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0462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63565C-CE8D-A74A-9D83-F64057CFA43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8193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63565C-CE8D-A74A-9D83-F64057CFA437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3541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63565C-CE8D-A74A-9D83-F64057CFA43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6774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63565C-CE8D-A74A-9D83-F64057CFA43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240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63565C-CE8D-A74A-9D83-F64057CFA437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9769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63565C-CE8D-A74A-9D83-F64057CFA43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826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63565C-CE8D-A74A-9D83-F64057CFA43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9570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63565C-CE8D-A74A-9D83-F64057CFA43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0455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63565C-CE8D-A74A-9D83-F64057CFA43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179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63565C-CE8D-A74A-9D83-F64057CFA43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6422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63565C-CE8D-A74A-9D83-F64057CFA43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459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B0902-5633-534E-B95F-D863705872C4}" type="datetimeFigureOut">
              <a:rPr lang="en-US" smtClean="0"/>
              <a:t>6/6/2024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BF3DA-165D-9C49-9542-AEF0183B6B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715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B0902-5633-534E-B95F-D863705872C4}" type="datetimeFigureOut">
              <a:rPr lang="en-US" smtClean="0"/>
              <a:t>6/6/2024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BF3DA-165D-9C49-9542-AEF0183B6B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294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B0902-5633-534E-B95F-D863705872C4}" type="datetimeFigureOut">
              <a:rPr lang="en-US" smtClean="0"/>
              <a:t>6/6/2024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BF3DA-165D-9C49-9542-AEF0183B6B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707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B0902-5633-534E-B95F-D863705872C4}" type="datetimeFigureOut">
              <a:rPr lang="en-US" smtClean="0"/>
              <a:t>6/6/2024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BF3DA-165D-9C49-9542-AEF0183B6B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980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B0902-5633-534E-B95F-D863705872C4}" type="datetimeFigureOut">
              <a:rPr lang="en-US" smtClean="0"/>
              <a:t>6/6/2024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BF3DA-165D-9C49-9542-AEF0183B6B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010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B0902-5633-534E-B95F-D863705872C4}" type="datetimeFigureOut">
              <a:rPr lang="en-US" smtClean="0"/>
              <a:t>6/6/2024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BF3DA-165D-9C49-9542-AEF0183B6B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564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B0902-5633-534E-B95F-D863705872C4}" type="datetimeFigureOut">
              <a:rPr lang="en-US" smtClean="0"/>
              <a:t>6/6/2024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BF3DA-165D-9C49-9542-AEF0183B6B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165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B0902-5633-534E-B95F-D863705872C4}" type="datetimeFigureOut">
              <a:rPr lang="en-US" smtClean="0"/>
              <a:t>6/6/2024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BF3DA-165D-9C49-9542-AEF0183B6B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32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B0902-5633-534E-B95F-D863705872C4}" type="datetimeFigureOut">
              <a:rPr lang="en-US" smtClean="0"/>
              <a:t>6/6/2024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BF3DA-165D-9C49-9542-AEF0183B6B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202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B0902-5633-534E-B95F-D863705872C4}" type="datetimeFigureOut">
              <a:rPr lang="en-US" smtClean="0"/>
              <a:t>6/6/2024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BF3DA-165D-9C49-9542-AEF0183B6B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8318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B0902-5633-534E-B95F-D863705872C4}" type="datetimeFigureOut">
              <a:rPr lang="en-US" smtClean="0"/>
              <a:t>6/6/2024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BF3DA-165D-9C49-9542-AEF0183B6B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7249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DB0902-5633-534E-B95F-D863705872C4}" type="datetimeFigureOut">
              <a:rPr lang="en-US" smtClean="0"/>
              <a:t>6/6/2024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BF3DA-165D-9C49-9542-AEF0183B6B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3355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123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D0B9DF-C4EA-3954-454B-3D8F8D1B31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048513"/>
            <a:ext cx="7772400" cy="2380487"/>
          </a:xfrm>
        </p:spPr>
        <p:txBody>
          <a:bodyPr>
            <a:noAutofit/>
          </a:bodyPr>
          <a:lstStyle/>
          <a:p>
            <a:r>
              <a:rPr lang="en-US" sz="5400" b="1" dirty="0"/>
              <a:t>Financial Literacy for Medical Students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4B21304-5933-84F3-FA9A-4046D359498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Gayle Galletta, MD</a:t>
            </a:r>
          </a:p>
          <a:p>
            <a:r>
              <a:rPr lang="en-US" b="1" dirty="0">
                <a:solidFill>
                  <a:schemeClr val="tx1"/>
                </a:solidFill>
              </a:rPr>
              <a:t>Professor of Emergency Medicine</a:t>
            </a:r>
          </a:p>
          <a:p>
            <a:r>
              <a:rPr lang="en-US" b="1" dirty="0">
                <a:solidFill>
                  <a:schemeClr val="tx1"/>
                </a:solidFill>
              </a:rPr>
              <a:t>UMass Chan</a:t>
            </a:r>
          </a:p>
          <a:p>
            <a:r>
              <a:rPr lang="en-US" b="1" dirty="0">
                <a:solidFill>
                  <a:schemeClr val="tx1"/>
                </a:solidFill>
              </a:rPr>
              <a:t>gayle.galletta@gmail.com</a:t>
            </a:r>
          </a:p>
        </p:txBody>
      </p:sp>
    </p:spTree>
    <p:extLst>
      <p:ext uri="{BB962C8B-B14F-4D97-AF65-F5344CB8AC3E}">
        <p14:creationId xmlns:p14="http://schemas.microsoft.com/office/powerpoint/2010/main" val="39938196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20819 Pay yourself firs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63" y="961587"/>
            <a:ext cx="8521537" cy="499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6497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5275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449" y="1456566"/>
            <a:ext cx="7201912" cy="540143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Bad Debt</a:t>
            </a:r>
          </a:p>
        </p:txBody>
      </p:sp>
    </p:spTree>
    <p:extLst>
      <p:ext uri="{BB962C8B-B14F-4D97-AF65-F5344CB8AC3E}">
        <p14:creationId xmlns:p14="http://schemas.microsoft.com/office/powerpoint/2010/main" val="1785507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edonic treadmill | Hot Sauce">
            <a:extLst>
              <a:ext uri="{FF2B5EF4-FFF2-40B4-BE49-F238E27FC236}">
                <a16:creationId xmlns:a16="http://schemas.microsoft.com/office/drawing/2014/main" xmlns="" id="{7BE1D805-E9CF-D641-9EA1-6EA9EDA2B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50" y="177800"/>
            <a:ext cx="6388100" cy="650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77005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half" idx="4294967295"/>
          </p:nvPr>
        </p:nvSpPr>
        <p:spPr>
          <a:xfrm>
            <a:off x="1828800" y="5454650"/>
            <a:ext cx="5486400" cy="804863"/>
          </a:xfrm>
        </p:spPr>
        <p:txBody>
          <a:bodyPr>
            <a:normAutofit fontScale="92500"/>
          </a:bodyPr>
          <a:lstStyle/>
          <a:p>
            <a:r>
              <a:rPr lang="en-US" sz="3600" dirty="0"/>
              <a:t>3-6 months living expenses</a:t>
            </a:r>
          </a:p>
        </p:txBody>
      </p:sp>
      <p:pic>
        <p:nvPicPr>
          <p:cNvPr id="22" name="Picture Placeholder 21"/>
          <p:cNvPicPr>
            <a:picLocks noGrp="1" noChangeAspect="1"/>
          </p:cNvPicPr>
          <p:nvPr>
            <p:ph type="pic" idx="4294967295"/>
          </p:nvPr>
        </p:nvPicPr>
        <p:blipFill>
          <a:blip r:embed="rId3"/>
          <a:srcRect l="11224" r="11224"/>
          <a:stretch>
            <a:fillRect/>
          </a:stretch>
        </p:blipFill>
        <p:spPr>
          <a:xfrm>
            <a:off x="1828800" y="781217"/>
            <a:ext cx="5486400" cy="4114800"/>
          </a:xfrm>
        </p:spPr>
      </p:pic>
    </p:spTree>
    <p:extLst>
      <p:ext uri="{BB962C8B-B14F-4D97-AF65-F5344CB8AC3E}">
        <p14:creationId xmlns:p14="http://schemas.microsoft.com/office/powerpoint/2010/main" val="23921107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raditional IRAs and Roth IRAs are long term savings vehicles">
            <a:extLst>
              <a:ext uri="{FF2B5EF4-FFF2-40B4-BE49-F238E27FC236}">
                <a16:creationId xmlns:a16="http://schemas.microsoft.com/office/drawing/2014/main" xmlns="" id="{6E04AD92-2506-0843-93A2-2123EABCE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2600" y="1128713"/>
            <a:ext cx="8178799" cy="4600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02209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What is a Roth IRA? | Meridian Financial Partners">
            <a:extLst>
              <a:ext uri="{FF2B5EF4-FFF2-40B4-BE49-F238E27FC236}">
                <a16:creationId xmlns:a16="http://schemas.microsoft.com/office/drawing/2014/main" xmlns="" id="{DB16F750-38AC-5247-8558-E7061EFCF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2600" y="1128713"/>
            <a:ext cx="8178799" cy="4600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59031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icking his tongue out&#10;&#10;Description automatically generated">
            <a:extLst>
              <a:ext uri="{FF2B5EF4-FFF2-40B4-BE49-F238E27FC236}">
                <a16:creationId xmlns:a16="http://schemas.microsoft.com/office/drawing/2014/main" xmlns="" id="{95630A96-0AC9-AC11-D144-E690A392F6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1016254"/>
            <a:ext cx="8178799" cy="482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6500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showing the growth of the stock market&#10;&#10;Description automatically generated">
            <a:extLst>
              <a:ext uri="{FF2B5EF4-FFF2-40B4-BE49-F238E27FC236}">
                <a16:creationId xmlns:a16="http://schemas.microsoft.com/office/drawing/2014/main" xmlns="" id="{EE30E2C9-1329-2F2B-D6A7-40DB4CDF4F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8569"/>
            <a:ext cx="9144254" cy="572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4198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showing the value of a company&#10;&#10;Description automatically generated">
            <a:extLst>
              <a:ext uri="{FF2B5EF4-FFF2-40B4-BE49-F238E27FC236}">
                <a16:creationId xmlns:a16="http://schemas.microsoft.com/office/drawing/2014/main" xmlns="" id="{3CEEA821-01A6-8891-2B6C-0A5B78869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567" y="643466"/>
            <a:ext cx="8044865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4495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6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9492" y="506627"/>
            <a:ext cx="7018398" cy="1186249"/>
          </a:xfrm>
        </p:spPr>
        <p:txBody>
          <a:bodyPr>
            <a:normAutofit/>
          </a:bodyPr>
          <a:lstStyle/>
          <a:p>
            <a:r>
              <a:rPr lang="en-US" sz="4000" b="1" dirty="0"/>
              <a:t>Today’s topics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7136" y="1816443"/>
            <a:ext cx="4204850" cy="3584952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Doctors are targets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Financial security gives you #options</a:t>
            </a:r>
          </a:p>
          <a:p>
            <a:r>
              <a:rPr lang="en-US" sz="2400" b="1" dirty="0"/>
              <a:t>Budgeting</a:t>
            </a:r>
          </a:p>
          <a:p>
            <a:r>
              <a:rPr lang="en-US" sz="2400" b="1" dirty="0"/>
              <a:t>Bad debt</a:t>
            </a:r>
          </a:p>
          <a:p>
            <a:r>
              <a:rPr lang="en-US" sz="2400" b="1" dirty="0"/>
              <a:t>Emergency fund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92015" y="1816443"/>
            <a:ext cx="4031855" cy="3584952"/>
          </a:xfrm>
        </p:spPr>
        <p:txBody>
          <a:bodyPr>
            <a:normAutofit/>
          </a:bodyPr>
          <a:lstStyle/>
          <a:p>
            <a:r>
              <a:rPr lang="en-US" sz="2400" b="1" dirty="0"/>
              <a:t>Retirement</a:t>
            </a:r>
          </a:p>
          <a:p>
            <a:r>
              <a:rPr lang="en-US" sz="2400" b="1" dirty="0"/>
              <a:t>Life Insurance</a:t>
            </a:r>
          </a:p>
          <a:p>
            <a:r>
              <a:rPr lang="en-US" sz="2400" b="1" dirty="0"/>
              <a:t>Disability Insurance</a:t>
            </a:r>
          </a:p>
          <a:p>
            <a:r>
              <a:rPr lang="en-US" sz="2400" b="1" dirty="0"/>
              <a:t>Buying a house</a:t>
            </a:r>
          </a:p>
          <a:p>
            <a:r>
              <a:rPr lang="en-US" sz="2400" b="1" dirty="0"/>
              <a:t>Net Worth</a:t>
            </a:r>
          </a:p>
          <a:p>
            <a:r>
              <a:rPr lang="en-US" sz="2400" b="1" dirty="0"/>
              <a:t>Things to do NOW</a:t>
            </a:r>
          </a:p>
        </p:txBody>
      </p:sp>
    </p:spTree>
    <p:extLst>
      <p:ext uri="{BB962C8B-B14F-4D97-AF65-F5344CB8AC3E}">
        <p14:creationId xmlns:p14="http://schemas.microsoft.com/office/powerpoint/2010/main" val="12253454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AB8C311F-7253-4AED-9701-7FC0708C41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E2384209-CB15-4CDF-9D31-C44FD9A3F2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633B3B5-CC90-43F0-8714-D31D1F3F02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A8D57A06-A426-446D-B02C-A2DC6B62E4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diagram of a market&#10;&#10;Description automatically generated">
            <a:extLst>
              <a:ext uri="{FF2B5EF4-FFF2-40B4-BE49-F238E27FC236}">
                <a16:creationId xmlns:a16="http://schemas.microsoft.com/office/drawing/2014/main" xmlns="" id="{6606AFD9-5C82-5303-A788-FFED8A7D0E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40" r="4874" b="1"/>
          <a:stretch/>
        </p:blipFill>
        <p:spPr>
          <a:xfrm>
            <a:off x="342900" y="457200"/>
            <a:ext cx="84582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9312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A8384FB5-9ADC-4DDC-881B-597D56F5B1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91E5A9A7-95C6-4F4F-B00E-C82E07FE62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D07DD2DE-F619-49DD-B5E7-03A290FF4E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-663321" y="3165298"/>
            <a:ext cx="4355594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85149191-5F60-4A28-AAFF-039F96B0F3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-1742858" y="2085760"/>
            <a:ext cx="6857572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xmlns="" id="{F8260ED5-17F7-4158-B241-D51DD4CF1B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D427D7-6873-7A9D-2E8B-E1EF46E085D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95030" y="2767106"/>
            <a:ext cx="2160621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Plan to consistently save 20% of income</a:t>
            </a:r>
          </a:p>
        </p:txBody>
      </p:sp>
      <p:pic>
        <p:nvPicPr>
          <p:cNvPr id="6" name="Content Placeholder 5" descr="A paper towel with text and symbols&#10;&#10;Description automatically generated">
            <a:extLst>
              <a:ext uri="{FF2B5EF4-FFF2-40B4-BE49-F238E27FC236}">
                <a16:creationId xmlns:a16="http://schemas.microsoft.com/office/drawing/2014/main" xmlns="" id="{D2C90A01-2739-8F57-8B0B-F00ADF4C1D30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3376821" y="753216"/>
            <a:ext cx="5419311" cy="535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0359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erm Life Insurance versus Whole Life Insurance: Which is More Suitable for  a Young Parent?">
            <a:extLst>
              <a:ext uri="{FF2B5EF4-FFF2-40B4-BE49-F238E27FC236}">
                <a16:creationId xmlns:a16="http://schemas.microsoft.com/office/drawing/2014/main" xmlns="" id="{9C25C3A4-E83F-034B-8B16-53BE85FF6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5663"/>
            <a:ext cx="9144000" cy="514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30786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do you want to lose money?</a:t>
            </a:r>
          </a:p>
        </p:txBody>
      </p:sp>
      <p:pic>
        <p:nvPicPr>
          <p:cNvPr id="4" name="Content Placeholder 3" descr="LOSING-MONEY-facebook.jpe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2" r="454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560817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your most important asset?</a:t>
            </a:r>
          </a:p>
        </p:txBody>
      </p:sp>
      <p:pic>
        <p:nvPicPr>
          <p:cNvPr id="6" name="Content Placeholder 5" descr="feature_cover_assets_large.jpe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9" b="8969"/>
          <a:stretch>
            <a:fillRect/>
          </a:stretch>
        </p:blipFill>
        <p:spPr>
          <a:xfrm>
            <a:off x="457200" y="1600200"/>
            <a:ext cx="8229600" cy="5257800"/>
          </a:xfrm>
        </p:spPr>
      </p:pic>
    </p:spTree>
    <p:extLst>
      <p:ext uri="{BB962C8B-B14F-4D97-AF65-F5344CB8AC3E}">
        <p14:creationId xmlns:p14="http://schemas.microsoft.com/office/powerpoint/2010/main" val="42924811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DCC231C8-C761-4B31-9B1C-C6D19248C6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57189"/>
            <a:ext cx="2530602" cy="5567891"/>
          </a:xfrm>
        </p:spPr>
        <p:txBody>
          <a:bodyPr>
            <a:normAutofit/>
          </a:bodyPr>
          <a:lstStyle/>
          <a:p>
            <a:r>
              <a:rPr lang="en-US" sz="4500"/>
              <a:t>Disability insurance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xmlns="" id="{539BAEBF-DE92-4BC9-9531-D34159A4C72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81355393"/>
              </p:ext>
            </p:extLst>
          </p:nvPr>
        </p:nvGraphicFramePr>
        <p:xfrm>
          <a:off x="3819906" y="620392"/>
          <a:ext cx="469773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468822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4FE711-3A99-B57D-1886-6345076F8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Should you buy a house?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D4DB235-C7DD-D8C0-3858-9055C8F403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Stable job and personal life</a:t>
            </a:r>
          </a:p>
          <a:p>
            <a:r>
              <a:rPr lang="en-US" dirty="0"/>
              <a:t>3-5 years to recover closing fees</a:t>
            </a:r>
          </a:p>
          <a:p>
            <a:r>
              <a:rPr lang="en-US" dirty="0"/>
              <a:t>Most attending change jobs in first 2 years</a:t>
            </a:r>
          </a:p>
          <a:p>
            <a:r>
              <a:rPr lang="en-US" dirty="0"/>
              <a:t>2x annual income guide</a:t>
            </a:r>
          </a:p>
          <a:p>
            <a:pPr lvl="1"/>
            <a:r>
              <a:rPr lang="en-US" dirty="0"/>
              <a:t>Will be higher in HCOL, VHCOL</a:t>
            </a:r>
          </a:p>
        </p:txBody>
      </p:sp>
    </p:spTree>
    <p:extLst>
      <p:ext uri="{BB962C8B-B14F-4D97-AF65-F5344CB8AC3E}">
        <p14:creationId xmlns:p14="http://schemas.microsoft.com/office/powerpoint/2010/main" val="3475722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C83ADB-2D3B-AD6F-65EF-47754828B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Physician Loans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8C84801-4794-29CA-A5D0-8DAB4E2F8FDC}"/>
              </a:ext>
            </a:extLst>
          </p:cNvPr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Lato" panose="020F0502020204030204" pitchFamily="34" charset="0"/>
              </a:rPr>
              <a:t>No cash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Lato" panose="020F0502020204030204" pitchFamily="34" charset="0"/>
              </a:rPr>
              <a:t>No job yet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Lato" panose="020F0502020204030204" pitchFamily="34" charset="0"/>
              </a:rPr>
              <a:t>No credit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Lato" panose="020F0502020204030204" pitchFamily="34" charset="0"/>
              </a:rPr>
              <a:t>Terrible debt-to-income ratio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Lato" panose="020F0502020204030204" pitchFamily="34" charset="0"/>
              </a:rPr>
              <a:t>Less than 20% down and higher loan amounts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Lato" panose="020F0502020204030204" pitchFamily="34" charset="0"/>
              </a:rPr>
              <a:t>No Private mortgage insurance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Lato" panose="020F0502020204030204" pitchFamily="34" charset="0"/>
              </a:rPr>
              <a:t>Higher interest or fees</a:t>
            </a:r>
            <a:endParaRPr lang="en-US" b="0" i="0" u="none" strike="noStrike" dirty="0">
              <a:solidFill>
                <a:srgbClr val="000000"/>
              </a:solidFill>
              <a:effectLst/>
              <a:latin typeface="Lato" panose="020F05020202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7314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it mean to be rich?</a:t>
            </a:r>
          </a:p>
        </p:txBody>
      </p:sp>
      <p:pic>
        <p:nvPicPr>
          <p:cNvPr id="10" name="Content Placeholder 9" descr="rich_guy.jpe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7" b="2107"/>
          <a:stretch>
            <a:fillRect/>
          </a:stretch>
        </p:blipFill>
        <p:spPr>
          <a:xfrm>
            <a:off x="457200" y="1600200"/>
            <a:ext cx="8229600" cy="5257800"/>
          </a:xfrm>
        </p:spPr>
      </p:pic>
    </p:spTree>
    <p:extLst>
      <p:ext uri="{BB962C8B-B14F-4D97-AF65-F5344CB8AC3E}">
        <p14:creationId xmlns:p14="http://schemas.microsoft.com/office/powerpoint/2010/main" val="14246275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Quotefancy-97190-3840x216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6744"/>
            <a:ext cx="9144000" cy="770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2904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ed and white circle with a white circle&#10;&#10;Description automatically generated">
            <a:extLst>
              <a:ext uri="{FF2B5EF4-FFF2-40B4-BE49-F238E27FC236}">
                <a16:creationId xmlns:a16="http://schemas.microsoft.com/office/drawing/2014/main" xmlns="" id="{8D127280-5E2B-AF21-A929-7AD7D5A35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2410" y="910713"/>
            <a:ext cx="4800600" cy="4955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3192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271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A6E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148" y="643467"/>
            <a:ext cx="7791703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8843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xmlns="" id="{A4E37431-20F0-4DD6-84A9-ED2B644943A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0AE98B72-66C6-4AB4-AF0D-BA830DE863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 flipH="1">
            <a:off x="-1336136" y="1336710"/>
            <a:ext cx="6858000" cy="418458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407EAFC6-733F-403D-BB4D-05A3A2874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 flipH="1">
            <a:off x="-1088181" y="1092216"/>
            <a:ext cx="6346209" cy="41820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17A36730-4CB0-4F61-AD11-A44C9765833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 flipH="1">
            <a:off x="833933" y="3515977"/>
            <a:ext cx="2501979" cy="418206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C69C79E1-F916-4929-A4F3-DE763D4BFA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 flipH="1">
            <a:off x="-1176002" y="1496845"/>
            <a:ext cx="6858001" cy="386430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767334AB-16BD-4EC7-8C6B-4B517160093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6097846">
            <a:off x="74277" y="1668285"/>
            <a:ext cx="4318303" cy="3238727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644138D1-095D-1EB0-CC6A-2198C2CAF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031" y="891652"/>
            <a:ext cx="3309016" cy="303072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defTabSz="914400">
              <a:lnSpc>
                <a:spcPct val="90000"/>
              </a:lnSpc>
            </a:pPr>
            <a:r>
              <a:rPr lang="en-US" sz="3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First year as an attending is most important in setting up for financial success</a:t>
            </a:r>
          </a:p>
        </p:txBody>
      </p:sp>
      <p:pic>
        <p:nvPicPr>
          <p:cNvPr id="3" name="Content Placeholder 2" descr="A person sitting on a rock&#10;&#10;Description automatically generated">
            <a:extLst>
              <a:ext uri="{FF2B5EF4-FFF2-40B4-BE49-F238E27FC236}">
                <a16:creationId xmlns:a16="http://schemas.microsoft.com/office/drawing/2014/main" xmlns="" id="{D42C111E-2F2C-5CCD-4F6A-DDE3C202EC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0" y="1308913"/>
            <a:ext cx="4206240" cy="419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8957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BACC6370-2D7E-4714-9D71-7542949D7D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68B3F68-107C-434F-AA38-110D5EA91B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1" y="0"/>
            <a:ext cx="9143999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AD0DBB9-1A4B-4391-81D4-CB19F9AB91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6096642" y="0"/>
            <a:ext cx="3047358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63BBA22-50EA-4C4D-BE05-F1CE4E63AA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3783777" y="-3783778"/>
            <a:ext cx="1576446" cy="9144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697" y="348865"/>
            <a:ext cx="7533018" cy="877729"/>
          </a:xfrm>
        </p:spPr>
        <p:txBody>
          <a:bodyPr anchor="ctr">
            <a:normAutofit/>
          </a:bodyPr>
          <a:lstStyle/>
          <a:p>
            <a:r>
              <a:rPr lang="en-US" sz="3500">
                <a:solidFill>
                  <a:srgbClr val="FFFFFF"/>
                </a:solidFill>
              </a:rPr>
              <a:t>Things to do NOW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xmlns="" id="{3240A9A1-A212-45A7-9FE9-72788B54437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88210384"/>
              </p:ext>
            </p:extLst>
          </p:nvPr>
        </p:nvGraphicFramePr>
        <p:xfrm>
          <a:off x="142103" y="1924821"/>
          <a:ext cx="8859793" cy="45843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636294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4D7924-D4B9-756C-D7B6-EC926D9F5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Concepts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C3B3F5-DAED-6230-84E4-F1E30B91CA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01952"/>
            <a:ext cx="8686800" cy="4224211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Have a plan for student loan repayment.</a:t>
            </a:r>
          </a:p>
          <a:p>
            <a:r>
              <a:rPr lang="en-US" dirty="0"/>
              <a:t>Get own occupation disability insurance.</a:t>
            </a:r>
          </a:p>
          <a:p>
            <a:r>
              <a:rPr lang="en-US" dirty="0"/>
              <a:t>Pay off high interest debt.</a:t>
            </a:r>
          </a:p>
          <a:p>
            <a:r>
              <a:rPr lang="en-US" dirty="0"/>
              <a:t>Build an emergency fund.</a:t>
            </a:r>
          </a:p>
          <a:p>
            <a:r>
              <a:rPr lang="en-US" dirty="0"/>
              <a:t>Become financially literate.</a:t>
            </a:r>
          </a:p>
          <a:p>
            <a:r>
              <a:rPr lang="en-US" dirty="0"/>
              <a:t>Have an investing plan and stick with it.</a:t>
            </a:r>
          </a:p>
          <a:p>
            <a:r>
              <a:rPr lang="en-US" dirty="0"/>
              <a:t>Get term life insurance if you have dependents.</a:t>
            </a:r>
          </a:p>
          <a:p>
            <a:r>
              <a:rPr lang="en-US" dirty="0"/>
              <a:t>Contribute to a Roth IRA.</a:t>
            </a:r>
          </a:p>
          <a:p>
            <a:r>
              <a:rPr lang="en-US" dirty="0"/>
              <a:t>Do not confuse insurance salespersons for financial advisors.</a:t>
            </a:r>
          </a:p>
          <a:p>
            <a:r>
              <a:rPr lang="en-US" dirty="0"/>
              <a:t>One house, one spouse</a:t>
            </a:r>
          </a:p>
          <a:p>
            <a:r>
              <a:rPr lang="en-US" dirty="0"/>
              <a:t>Live below your means.</a:t>
            </a:r>
          </a:p>
        </p:txBody>
      </p:sp>
    </p:spTree>
    <p:extLst>
      <p:ext uri="{BB962C8B-B14F-4D97-AF65-F5344CB8AC3E}">
        <p14:creationId xmlns:p14="http://schemas.microsoft.com/office/powerpoint/2010/main" val="38917375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1032">
            <a:extLst>
              <a:ext uri="{FF2B5EF4-FFF2-40B4-BE49-F238E27FC236}">
                <a16:creationId xmlns:a16="http://schemas.microsoft.com/office/drawing/2014/main" xmlns="" id="{AE2B703B-46F9-481A-A605-82E2A828C4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89D2FDC8-C6C7-8870-320D-7A953EC91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59863"/>
            <a:ext cx="7886700" cy="100459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FIRE versus YOLO</a:t>
            </a:r>
          </a:p>
        </p:txBody>
      </p:sp>
      <p:sp>
        <p:nvSpPr>
          <p:cNvPr id="1035" name="Rectangle: Rounded Corners 1034">
            <a:extLst>
              <a:ext uri="{FF2B5EF4-FFF2-40B4-BE49-F238E27FC236}">
                <a16:creationId xmlns:a16="http://schemas.microsoft.com/office/drawing/2014/main" xmlns="" id="{F13BE4D7-0C3D-4906-B230-A1C5B4665C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34622" y="1587970"/>
            <a:ext cx="8274756" cy="4768380"/>
          </a:xfrm>
          <a:prstGeom prst="roundRect">
            <a:avLst>
              <a:gd name="adj" fmla="val 3174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Sharan Hegde on X: &quot;[1] What is FIRE? 🔸Financial Independence Retire Early  (FIRE) is a movement that advocates for achieving financial independence &amp;  retiring at early age 🔸The idea behind FIRE is">
            <a:extLst>
              <a:ext uri="{FF2B5EF4-FFF2-40B4-BE49-F238E27FC236}">
                <a16:creationId xmlns:a16="http://schemas.microsoft.com/office/drawing/2014/main" xmlns="" id="{BE30242B-051A-FC27-7730-27DADD532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2249385"/>
            <a:ext cx="4160642" cy="2338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etween the Rows: #YOLO You only live once? I don't think so. | Potato  Grower Magazine">
            <a:extLst>
              <a:ext uri="{FF2B5EF4-FFF2-40B4-BE49-F238E27FC236}">
                <a16:creationId xmlns:a16="http://schemas.microsoft.com/office/drawing/2014/main" xmlns="" id="{F2FBA63E-C9FD-DA24-15B4-6B10808D2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291" y="2500852"/>
            <a:ext cx="3726059" cy="2086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Left Arrow 1">
            <a:extLst>
              <a:ext uri="{FF2B5EF4-FFF2-40B4-BE49-F238E27FC236}">
                <a16:creationId xmlns:a16="http://schemas.microsoft.com/office/drawing/2014/main" xmlns="" id="{B44C5596-F1A2-9518-7A0B-C7FECA83B884}"/>
              </a:ext>
            </a:extLst>
          </p:cNvPr>
          <p:cNvSpPr/>
          <p:nvPr/>
        </p:nvSpPr>
        <p:spPr>
          <a:xfrm>
            <a:off x="952071" y="5283534"/>
            <a:ext cx="3837219" cy="42024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xmlns="" id="{5FC21297-C9FC-21D0-BFDD-E24E0B87F708}"/>
              </a:ext>
            </a:extLst>
          </p:cNvPr>
          <p:cNvSpPr/>
          <p:nvPr/>
        </p:nvSpPr>
        <p:spPr>
          <a:xfrm>
            <a:off x="4789290" y="5283534"/>
            <a:ext cx="3298930" cy="42024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1693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edscape Residents Salary &amp;amp; Debt Report 2020">
            <a:extLst>
              <a:ext uri="{FF2B5EF4-FFF2-40B4-BE49-F238E27FC236}">
                <a16:creationId xmlns:a16="http://schemas.microsoft.com/office/drawing/2014/main" xmlns="" id="{6F7F39DB-133B-1C4B-B4EE-77B7780A7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0930" y="643467"/>
            <a:ext cx="6942138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12602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art of a medical staff&#10;&#10;Description automatically generated with medium confidence">
            <a:extLst>
              <a:ext uri="{FF2B5EF4-FFF2-40B4-BE49-F238E27FC236}">
                <a16:creationId xmlns:a16="http://schemas.microsoft.com/office/drawing/2014/main" xmlns="" id="{C940969F-CFC6-E839-9549-204D4B7742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600" y="63500"/>
            <a:ext cx="66548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9084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ome - Classic Blog | White Coat Investor">
            <a:extLst>
              <a:ext uri="{FF2B5EF4-FFF2-40B4-BE49-F238E27FC236}">
                <a16:creationId xmlns:a16="http://schemas.microsoft.com/office/drawing/2014/main" xmlns="" id="{33FDB208-CE32-8643-8778-FDAB9B6F87CB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50913"/>
            <a:ext cx="4721225" cy="474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2733C58-1A0E-5748-8B9C-96356DFAA254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0" y="3681413"/>
            <a:ext cx="2886075" cy="2012950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marL="0" indent="0" defTabSz="914400">
              <a:lnSpc>
                <a:spcPct val="90000"/>
              </a:lnSpc>
              <a:spcBef>
                <a:spcPts val="1000"/>
              </a:spcBef>
              <a:buNone/>
            </a:pPr>
            <a:endParaRPr lang="en-US" sz="2200" kern="1200" dirty="0">
              <a:solidFill>
                <a:srgbClr val="FF0000"/>
              </a:solidFill>
              <a:latin typeface="+mn-lt"/>
              <a:ea typeface="+mn-ea"/>
              <a:cs typeface="+mn-cs"/>
            </a:endParaRPr>
          </a:p>
          <a:p>
            <a:pPr marL="0" indent="0" defTabSz="91440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200" b="1" dirty="0">
                <a:solidFill>
                  <a:srgbClr val="FF0000"/>
                </a:solidFill>
              </a:rPr>
              <a:t>Helping doctors stop doing dumb things with their money since 2011.</a:t>
            </a:r>
            <a:endParaRPr lang="en-US" sz="2200" b="1" kern="1200" dirty="0">
              <a:solidFill>
                <a:srgbClr val="FF00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xmlns="" id="{0C0A3D5A-CEBB-52C0-2331-F774A2DEC9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09" r="4198"/>
          <a:stretch/>
        </p:blipFill>
        <p:spPr>
          <a:xfrm>
            <a:off x="4718642" y="1697632"/>
            <a:ext cx="4397449" cy="3155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0164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AB8C311F-7253-4AED-9701-7FC0708C41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2384209-CB15-4CDF-9D31-C44FD9A3F2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2633B3B5-CC90-43F0-8714-D31D1F3F02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A8D57A06-A426-446D-B02C-A2DC6B62E4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Content Placeholder 5" descr="A picture containing text, outdoor, several&#10;&#10;Description automatically generated">
            <a:extLst>
              <a:ext uri="{FF2B5EF4-FFF2-40B4-BE49-F238E27FC236}">
                <a16:creationId xmlns:a16="http://schemas.microsoft.com/office/drawing/2014/main" xmlns="" id="{2802F026-0CF0-2045-9D0C-37D25B1D6D51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108285" y="1314752"/>
            <a:ext cx="8927432" cy="401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6278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C6EBA5-4FFF-4049-93E0-F85BFD259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Budgeting</a:t>
            </a:r>
          </a:p>
        </p:txBody>
      </p:sp>
      <p:pic>
        <p:nvPicPr>
          <p:cNvPr id="6" name="Content Placeholder 5" descr="A screen shot of a phone&#10;&#10;Description automatically generated">
            <a:extLst>
              <a:ext uri="{FF2B5EF4-FFF2-40B4-BE49-F238E27FC236}">
                <a16:creationId xmlns:a16="http://schemas.microsoft.com/office/drawing/2014/main" xmlns="" id="{589B21AE-993F-5F4F-C476-7642A288A39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25841" y="1600200"/>
            <a:ext cx="3701317" cy="4525963"/>
          </a:xfrm>
        </p:spPr>
      </p:pic>
      <p:pic>
        <p:nvPicPr>
          <p:cNvPr id="8" name="Content Placeholder 7" descr="A screen shot of a phone&#10;&#10;Description automatically generated">
            <a:extLst>
              <a:ext uri="{FF2B5EF4-FFF2-40B4-BE49-F238E27FC236}">
                <a16:creationId xmlns:a16="http://schemas.microsoft.com/office/drawing/2014/main" xmlns="" id="{C61310D9-E7CB-9634-0A59-DAB2E2A3D54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88555" y="1600200"/>
            <a:ext cx="3957889" cy="4525963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D4955B2-9469-749B-8F81-9928C8E0C7DA}"/>
              </a:ext>
            </a:extLst>
          </p:cNvPr>
          <p:cNvSpPr txBox="1"/>
          <p:nvPr/>
        </p:nvSpPr>
        <p:spPr>
          <a:xfrm>
            <a:off x="625840" y="1600200"/>
            <a:ext cx="1165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YNAB</a:t>
            </a:r>
          </a:p>
        </p:txBody>
      </p:sp>
    </p:spTree>
    <p:extLst>
      <p:ext uri="{BB962C8B-B14F-4D97-AF65-F5344CB8AC3E}">
        <p14:creationId xmlns:p14="http://schemas.microsoft.com/office/powerpoint/2010/main" val="40905115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4423867D0EA3C4BA38A71166E8046D4" ma:contentTypeVersion="16" ma:contentTypeDescription="Create a new document." ma:contentTypeScope="" ma:versionID="aa7b78a67cee9251da1b264f9eb00136">
  <xsd:schema xmlns:xsd="http://www.w3.org/2001/XMLSchema" xmlns:xs="http://www.w3.org/2001/XMLSchema" xmlns:p="http://schemas.microsoft.com/office/2006/metadata/properties" xmlns:ns2="c51d3877-4713-43d8-9676-b7c98e8a5646" xmlns:ns3="d442d64b-e4e3-4d68-8430-8bfd0c83dded" targetNamespace="http://schemas.microsoft.com/office/2006/metadata/properties" ma:root="true" ma:fieldsID="ed7fa7950adca39c29828bc4523ad658" ns2:_="" ns3:_="">
    <xsd:import namespace="c51d3877-4713-43d8-9676-b7c98e8a5646"/>
    <xsd:import namespace="d442d64b-e4e3-4d68-8430-8bfd0c83dde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1d3877-4713-43d8-9676-b7c98e8a564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78cb0fab-716b-4e61-a967-010e180c023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42d64b-e4e3-4d68-8430-8bfd0c83dded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4deb4a76-a4c7-4558-b85c-478bcf0c7e31}" ma:internalName="TaxCatchAll" ma:showField="CatchAllData" ma:web="d442d64b-e4e3-4d68-8430-8bfd0c83dde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5B74A8F-C555-41C1-B903-9B486430B28E}"/>
</file>

<file path=customXml/itemProps2.xml><?xml version="1.0" encoding="utf-8"?>
<ds:datastoreItem xmlns:ds="http://schemas.openxmlformats.org/officeDocument/2006/customXml" ds:itemID="{7FEA4898-D929-4554-B860-B13EDD6A826B}"/>
</file>

<file path=docProps/app.xml><?xml version="1.0" encoding="utf-8"?>
<Properties xmlns="http://schemas.openxmlformats.org/officeDocument/2006/extended-properties" xmlns:vt="http://schemas.openxmlformats.org/officeDocument/2006/docPropsVTypes">
  <TotalTime>39084</TotalTime>
  <Words>344</Words>
  <Application>Microsoft Office PowerPoint</Application>
  <PresentationFormat>On-screen Show (4:3)</PresentationFormat>
  <Paragraphs>84</Paragraphs>
  <Slides>34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Arial</vt:lpstr>
      <vt:lpstr>Calibri</vt:lpstr>
      <vt:lpstr>Lato</vt:lpstr>
      <vt:lpstr>Office Theme</vt:lpstr>
      <vt:lpstr>Financial Literacy for Medical Students</vt:lpstr>
      <vt:lpstr>Today’s topics</vt:lpstr>
      <vt:lpstr>PowerPoint Presentation</vt:lpstr>
      <vt:lpstr>FIRE versus YOLO</vt:lpstr>
      <vt:lpstr>PowerPoint Presentation</vt:lpstr>
      <vt:lpstr>PowerPoint Presentation</vt:lpstr>
      <vt:lpstr>PowerPoint Presentation</vt:lpstr>
      <vt:lpstr>PowerPoint Presentation</vt:lpstr>
      <vt:lpstr>Budgeting</vt:lpstr>
      <vt:lpstr>PowerPoint Presentation</vt:lpstr>
      <vt:lpstr>PowerPoint Presentation</vt:lpstr>
      <vt:lpstr>Bad Debt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Plan to consistently save 20% of income</vt:lpstr>
      <vt:lpstr>PowerPoint Presentation</vt:lpstr>
      <vt:lpstr>When do you want to lose money?</vt:lpstr>
      <vt:lpstr>What’s your most important asset?</vt:lpstr>
      <vt:lpstr>Disability insurance</vt:lpstr>
      <vt:lpstr>Should you buy a house?</vt:lpstr>
      <vt:lpstr>Physician Loans</vt:lpstr>
      <vt:lpstr>What does it mean to be rich?</vt:lpstr>
      <vt:lpstr>PowerPoint Presentation</vt:lpstr>
      <vt:lpstr>PowerPoint Presentation</vt:lpstr>
      <vt:lpstr>PowerPoint Presentation</vt:lpstr>
      <vt:lpstr>First year as an attending is most important in setting up for financial success</vt:lpstr>
      <vt:lpstr>Things to do NOW</vt:lpstr>
      <vt:lpstr>Key Concepts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Financial Literacy</dc:title>
  <dc:creator>Gayle Galletta</dc:creator>
  <cp:lastModifiedBy>Martha Wright</cp:lastModifiedBy>
  <cp:revision>144</cp:revision>
  <cp:lastPrinted>2024-06-06T15:20:33Z</cp:lastPrinted>
  <dcterms:created xsi:type="dcterms:W3CDTF">2017-10-07T09:06:41Z</dcterms:created>
  <dcterms:modified xsi:type="dcterms:W3CDTF">2024-06-06T15:20:43Z</dcterms:modified>
</cp:coreProperties>
</file>