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48" r:id="rId4"/>
  </p:sldMasterIdLst>
  <p:notesMasterIdLst>
    <p:notesMasterId r:id="rId63"/>
  </p:notesMasterIdLst>
  <p:handoutMasterIdLst>
    <p:handoutMasterId r:id="rId64"/>
  </p:handoutMasterIdLst>
  <p:sldIdLst>
    <p:sldId id="335" r:id="rId5"/>
    <p:sldId id="399" r:id="rId6"/>
    <p:sldId id="392" r:id="rId7"/>
    <p:sldId id="332" r:id="rId8"/>
    <p:sldId id="382" r:id="rId9"/>
    <p:sldId id="362" r:id="rId10"/>
    <p:sldId id="391" r:id="rId11"/>
    <p:sldId id="256" r:id="rId12"/>
    <p:sldId id="269" r:id="rId13"/>
    <p:sldId id="270" r:id="rId14"/>
    <p:sldId id="271" r:id="rId15"/>
    <p:sldId id="272" r:id="rId16"/>
    <p:sldId id="273" r:id="rId17"/>
    <p:sldId id="274" r:id="rId18"/>
    <p:sldId id="400" r:id="rId19"/>
    <p:sldId id="341" r:id="rId20"/>
    <p:sldId id="296" r:id="rId21"/>
    <p:sldId id="354" r:id="rId22"/>
    <p:sldId id="306" r:id="rId23"/>
    <p:sldId id="275" r:id="rId24"/>
    <p:sldId id="287" r:id="rId25"/>
    <p:sldId id="280" r:id="rId26"/>
    <p:sldId id="393" r:id="rId27"/>
    <p:sldId id="405" r:id="rId28"/>
    <p:sldId id="293" r:id="rId29"/>
    <p:sldId id="395" r:id="rId30"/>
    <p:sldId id="394" r:id="rId31"/>
    <p:sldId id="361" r:id="rId32"/>
    <p:sldId id="276" r:id="rId33"/>
    <p:sldId id="292" r:id="rId34"/>
    <p:sldId id="396" r:id="rId35"/>
    <p:sldId id="397" r:id="rId36"/>
    <p:sldId id="281" r:id="rId37"/>
    <p:sldId id="404" r:id="rId38"/>
    <p:sldId id="278" r:id="rId39"/>
    <p:sldId id="297" r:id="rId40"/>
    <p:sldId id="307" r:id="rId41"/>
    <p:sldId id="257" r:id="rId42"/>
    <p:sldId id="258" r:id="rId43"/>
    <p:sldId id="328" r:id="rId44"/>
    <p:sldId id="344" r:id="rId45"/>
    <p:sldId id="359" r:id="rId46"/>
    <p:sldId id="360" r:id="rId47"/>
    <p:sldId id="346" r:id="rId48"/>
    <p:sldId id="357" r:id="rId49"/>
    <p:sldId id="398" r:id="rId50"/>
    <p:sldId id="348" r:id="rId51"/>
    <p:sldId id="295" r:id="rId52"/>
    <p:sldId id="330" r:id="rId53"/>
    <p:sldId id="403" r:id="rId54"/>
    <p:sldId id="310" r:id="rId55"/>
    <p:sldId id="312" r:id="rId56"/>
    <p:sldId id="401" r:id="rId57"/>
    <p:sldId id="363" r:id="rId58"/>
    <p:sldId id="367" r:id="rId59"/>
    <p:sldId id="321" r:id="rId60"/>
    <p:sldId id="318" r:id="rId61"/>
    <p:sldId id="364" r:id="rId6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D3DC62-405B-448C-97FF-A20859A31BAA}" v="111" dt="2025-11-24T20:33:02.2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78" autoAdjust="0"/>
    <p:restoredTop sz="94660" autoAdjust="0"/>
  </p:normalViewPr>
  <p:slideViewPr>
    <p:cSldViewPr>
      <p:cViewPr varScale="1">
        <p:scale>
          <a:sx n="99" d="100"/>
          <a:sy n="99" d="100"/>
        </p:scale>
        <p:origin x="90" y="516"/>
      </p:cViewPr>
      <p:guideLst>
        <p:guide orient="horz" pos="2160"/>
        <p:guide pos="3840"/>
      </p:guideLst>
    </p:cSldViewPr>
  </p:slideViewPr>
  <p:outlineViewPr>
    <p:cViewPr>
      <p:scale>
        <a:sx n="33" d="100"/>
        <a:sy n="33" d="100"/>
      </p:scale>
      <p:origin x="0" y="-7133"/>
    </p:cViewPr>
  </p:outlineViewPr>
  <p:notesTextViewPr>
    <p:cViewPr>
      <p:scale>
        <a:sx n="100" d="100"/>
        <a:sy n="100" d="100"/>
      </p:scale>
      <p:origin x="0" y="0"/>
    </p:cViewPr>
  </p:notesTextViewPr>
  <p:sorterViewPr>
    <p:cViewPr>
      <p:scale>
        <a:sx n="100" d="100"/>
        <a:sy n="100" d="100"/>
      </p:scale>
      <p:origin x="0" y="-32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ha Wright" userId="89635656-58b4-436a-9e69-cd5c9cc08fa6" providerId="ADAL" clId="{A162916D-AF54-4759-97EC-A236D92DD379}"/>
    <pc:docChg chg="custSel addSld modSld">
      <pc:chgData name="Martha Wright" userId="89635656-58b4-436a-9e69-cd5c9cc08fa6" providerId="ADAL" clId="{A162916D-AF54-4759-97EC-A236D92DD379}" dt="2025-11-24T21:09:48.046" v="584" actId="20577"/>
      <pc:docMkLst>
        <pc:docMk/>
      </pc:docMkLst>
      <pc:sldChg chg="modSp mod">
        <pc:chgData name="Martha Wright" userId="89635656-58b4-436a-9e69-cd5c9cc08fa6" providerId="ADAL" clId="{A162916D-AF54-4759-97EC-A236D92DD379}" dt="2025-11-24T21:09:48.046" v="584" actId="20577"/>
        <pc:sldMkLst>
          <pc:docMk/>
          <pc:sldMk cId="0" sldId="275"/>
        </pc:sldMkLst>
        <pc:spChg chg="mod">
          <ac:chgData name="Martha Wright" userId="89635656-58b4-436a-9e69-cd5c9cc08fa6" providerId="ADAL" clId="{A162916D-AF54-4759-97EC-A236D92DD379}" dt="2025-11-24T21:09:48.046" v="584" actId="20577"/>
          <ac:spMkLst>
            <pc:docMk/>
            <pc:sldMk cId="0" sldId="275"/>
            <ac:spMk id="2" creationId="{00000000-0000-0000-0000-000000000000}"/>
          </ac:spMkLst>
        </pc:spChg>
        <pc:spChg chg="mod">
          <ac:chgData name="Martha Wright" userId="89635656-58b4-436a-9e69-cd5c9cc08fa6" providerId="ADAL" clId="{A162916D-AF54-4759-97EC-A236D92DD379}" dt="2025-11-24T20:29:53.002" v="474" actId="14100"/>
          <ac:spMkLst>
            <pc:docMk/>
            <pc:sldMk cId="0" sldId="275"/>
            <ac:spMk id="4" creationId="{00000000-0000-0000-0000-000000000000}"/>
          </ac:spMkLst>
        </pc:spChg>
      </pc:sldChg>
      <pc:sldChg chg="modSp mod">
        <pc:chgData name="Martha Wright" userId="89635656-58b4-436a-9e69-cd5c9cc08fa6" providerId="ADAL" clId="{A162916D-AF54-4759-97EC-A236D92DD379}" dt="2025-11-20T19:57:36.734" v="242" actId="20577"/>
        <pc:sldMkLst>
          <pc:docMk/>
          <pc:sldMk cId="0" sldId="287"/>
        </pc:sldMkLst>
        <pc:spChg chg="mod">
          <ac:chgData name="Martha Wright" userId="89635656-58b4-436a-9e69-cd5c9cc08fa6" providerId="ADAL" clId="{A162916D-AF54-4759-97EC-A236D92DD379}" dt="2025-11-20T19:57:36.734" v="242" actId="20577"/>
          <ac:spMkLst>
            <pc:docMk/>
            <pc:sldMk cId="0" sldId="287"/>
            <ac:spMk id="4" creationId="{00000000-0000-0000-0000-000000000000}"/>
          </ac:spMkLst>
        </pc:spChg>
      </pc:sldChg>
      <pc:sldChg chg="modSp mod">
        <pc:chgData name="Martha Wright" userId="89635656-58b4-436a-9e69-cd5c9cc08fa6" providerId="ADAL" clId="{A162916D-AF54-4759-97EC-A236D92DD379}" dt="2025-11-20T19:39:04.446" v="146" actId="20577"/>
        <pc:sldMkLst>
          <pc:docMk/>
          <pc:sldMk cId="1022077716" sldId="344"/>
        </pc:sldMkLst>
        <pc:spChg chg="mod">
          <ac:chgData name="Martha Wright" userId="89635656-58b4-436a-9e69-cd5c9cc08fa6" providerId="ADAL" clId="{A162916D-AF54-4759-97EC-A236D92DD379}" dt="2025-11-20T19:39:04.446" v="146" actId="20577"/>
          <ac:spMkLst>
            <pc:docMk/>
            <pc:sldMk cId="1022077716" sldId="344"/>
            <ac:spMk id="434" creationId="{00000000-0000-0000-0000-000000000000}"/>
          </ac:spMkLst>
        </pc:spChg>
      </pc:sldChg>
      <pc:sldChg chg="modSp mod">
        <pc:chgData name="Martha Wright" userId="89635656-58b4-436a-9e69-cd5c9cc08fa6" providerId="ADAL" clId="{A162916D-AF54-4759-97EC-A236D92DD379}" dt="2025-11-19T23:37:11.927" v="132" actId="20577"/>
        <pc:sldMkLst>
          <pc:docMk/>
          <pc:sldMk cId="4144503759" sldId="346"/>
        </pc:sldMkLst>
        <pc:spChg chg="mod">
          <ac:chgData name="Martha Wright" userId="89635656-58b4-436a-9e69-cd5c9cc08fa6" providerId="ADAL" clId="{A162916D-AF54-4759-97EC-A236D92DD379}" dt="2025-11-19T23:34:59.723" v="73" actId="5793"/>
          <ac:spMkLst>
            <pc:docMk/>
            <pc:sldMk cId="4144503759" sldId="346"/>
            <ac:spMk id="2" creationId="{00000000-0000-0000-0000-000000000000}"/>
          </ac:spMkLst>
        </pc:spChg>
        <pc:spChg chg="mod">
          <ac:chgData name="Martha Wright" userId="89635656-58b4-436a-9e69-cd5c9cc08fa6" providerId="ADAL" clId="{A162916D-AF54-4759-97EC-A236D92DD379}" dt="2025-11-19T23:37:11.927" v="132" actId="20577"/>
          <ac:spMkLst>
            <pc:docMk/>
            <pc:sldMk cId="4144503759" sldId="346"/>
            <ac:spMk id="3" creationId="{00000000-0000-0000-0000-000000000000}"/>
          </ac:spMkLst>
        </pc:spChg>
      </pc:sldChg>
      <pc:sldChg chg="modSp mod">
        <pc:chgData name="Martha Wright" userId="89635656-58b4-436a-9e69-cd5c9cc08fa6" providerId="ADAL" clId="{A162916D-AF54-4759-97EC-A236D92DD379}" dt="2025-11-19T23:38:59.428" v="133" actId="20577"/>
        <pc:sldMkLst>
          <pc:docMk/>
          <pc:sldMk cId="1882204773" sldId="357"/>
        </pc:sldMkLst>
        <pc:spChg chg="mod">
          <ac:chgData name="Martha Wright" userId="89635656-58b4-436a-9e69-cd5c9cc08fa6" providerId="ADAL" clId="{A162916D-AF54-4759-97EC-A236D92DD379}" dt="2025-11-19T23:38:59.428" v="133" actId="20577"/>
          <ac:spMkLst>
            <pc:docMk/>
            <pc:sldMk cId="1882204773" sldId="357"/>
            <ac:spMk id="4" creationId="{00000000-0000-0000-0000-000000000000}"/>
          </ac:spMkLst>
        </pc:spChg>
      </pc:sldChg>
      <pc:sldChg chg="modSp mod">
        <pc:chgData name="Martha Wright" userId="89635656-58b4-436a-9e69-cd5c9cc08fa6" providerId="ADAL" clId="{A162916D-AF54-4759-97EC-A236D92DD379}" dt="2025-11-19T23:28:03.491" v="3" actId="20577"/>
        <pc:sldMkLst>
          <pc:docMk/>
          <pc:sldMk cId="2411314308" sldId="360"/>
        </pc:sldMkLst>
        <pc:spChg chg="mod">
          <ac:chgData name="Martha Wright" userId="89635656-58b4-436a-9e69-cd5c9cc08fa6" providerId="ADAL" clId="{A162916D-AF54-4759-97EC-A236D92DD379}" dt="2025-11-19T23:28:03.491" v="3" actId="20577"/>
          <ac:spMkLst>
            <pc:docMk/>
            <pc:sldMk cId="2411314308" sldId="360"/>
            <ac:spMk id="4" creationId="{00000000-0000-0000-0000-000000000000}"/>
          </ac:spMkLst>
        </pc:spChg>
      </pc:sldChg>
      <pc:sldChg chg="modSp mod">
        <pc:chgData name="Martha Wright" userId="89635656-58b4-436a-9e69-cd5c9cc08fa6" providerId="ADAL" clId="{A162916D-AF54-4759-97EC-A236D92DD379}" dt="2025-11-20T19:35:37.307" v="134" actId="1036"/>
        <pc:sldMkLst>
          <pc:docMk/>
          <pc:sldMk cId="3005765346" sldId="391"/>
        </pc:sldMkLst>
        <pc:graphicFrameChg chg="mod">
          <ac:chgData name="Martha Wright" userId="89635656-58b4-436a-9e69-cd5c9cc08fa6" providerId="ADAL" clId="{A162916D-AF54-4759-97EC-A236D92DD379}" dt="2025-11-20T19:35:37.307" v="134" actId="1036"/>
          <ac:graphicFrameMkLst>
            <pc:docMk/>
            <pc:sldMk cId="3005765346" sldId="391"/>
            <ac:graphicFrameMk id="3" creationId="{06827DBD-35B9-624A-D1F4-E4601B4DBB91}"/>
          </ac:graphicFrameMkLst>
        </pc:graphicFrameChg>
      </pc:sldChg>
      <pc:sldChg chg="addSp delSp modSp add mod setBg delDesignElem">
        <pc:chgData name="Martha Wright" userId="89635656-58b4-436a-9e69-cd5c9cc08fa6" providerId="ADAL" clId="{A162916D-AF54-4759-97EC-A236D92DD379}" dt="2025-11-24T20:27:49.681" v="377" actId="114"/>
        <pc:sldMkLst>
          <pc:docMk/>
          <pc:sldMk cId="216053807" sldId="404"/>
        </pc:sldMkLst>
        <pc:spChg chg="mod">
          <ac:chgData name="Martha Wright" userId="89635656-58b4-436a-9e69-cd5c9cc08fa6" providerId="ADAL" clId="{A162916D-AF54-4759-97EC-A236D92DD379}" dt="2025-11-24T20:25:04.116" v="289" actId="20577"/>
          <ac:spMkLst>
            <pc:docMk/>
            <pc:sldMk cId="216053807" sldId="404"/>
            <ac:spMk id="2" creationId="{D61EBBF5-0042-F2AA-62A2-502AA5433D2F}"/>
          </ac:spMkLst>
        </pc:spChg>
        <pc:spChg chg="mod">
          <ac:chgData name="Martha Wright" userId="89635656-58b4-436a-9e69-cd5c9cc08fa6" providerId="ADAL" clId="{A162916D-AF54-4759-97EC-A236D92DD379}" dt="2025-11-24T20:27:49.681" v="377" actId="114"/>
          <ac:spMkLst>
            <pc:docMk/>
            <pc:sldMk cId="216053807" sldId="404"/>
            <ac:spMk id="4" creationId="{20B5DD73-796B-078F-0291-06EA701C29EB}"/>
          </ac:spMkLst>
        </pc:spChg>
        <pc:spChg chg="add">
          <ac:chgData name="Martha Wright" userId="89635656-58b4-436a-9e69-cd5c9cc08fa6" providerId="ADAL" clId="{A162916D-AF54-4759-97EC-A236D92DD379}" dt="2025-11-24T20:24:39.698" v="249" actId="26606"/>
          <ac:spMkLst>
            <pc:docMk/>
            <pc:sldMk cId="216053807" sldId="404"/>
            <ac:spMk id="8" creationId="{9B7AD9F6-8CE7-4299-8FC6-328F4DCD3FF9}"/>
          </ac:spMkLst>
        </pc:spChg>
        <pc:spChg chg="del">
          <ac:chgData name="Martha Wright" userId="89635656-58b4-436a-9e69-cd5c9cc08fa6" providerId="ADAL" clId="{A162916D-AF54-4759-97EC-A236D92DD379}" dt="2025-11-24T20:23:52.440" v="244"/>
          <ac:spMkLst>
            <pc:docMk/>
            <pc:sldMk cId="216053807" sldId="404"/>
            <ac:spMk id="9" creationId="{1E9BCD62-5746-E09B-4D5D-E68EDF2EB938}"/>
          </ac:spMkLst>
        </pc:spChg>
        <pc:spChg chg="del">
          <ac:chgData name="Martha Wright" userId="89635656-58b4-436a-9e69-cd5c9cc08fa6" providerId="ADAL" clId="{A162916D-AF54-4759-97EC-A236D92DD379}" dt="2025-11-24T20:23:52.440" v="244"/>
          <ac:spMkLst>
            <pc:docMk/>
            <pc:sldMk cId="216053807" sldId="404"/>
            <ac:spMk id="11" creationId="{8F350E26-50DA-789C-D0A3-A79B21249CAB}"/>
          </ac:spMkLst>
        </pc:spChg>
        <pc:spChg chg="add">
          <ac:chgData name="Martha Wright" userId="89635656-58b4-436a-9e69-cd5c9cc08fa6" providerId="ADAL" clId="{A162916D-AF54-4759-97EC-A236D92DD379}" dt="2025-11-24T20:24:39.698" v="249" actId="26606"/>
          <ac:spMkLst>
            <pc:docMk/>
            <pc:sldMk cId="216053807" sldId="404"/>
            <ac:spMk id="13" creationId="{F49775AF-8896-43EE-92C6-83497D6DC56F}"/>
          </ac:spMkLst>
        </pc:spChg>
        <pc:picChg chg="del">
          <ac:chgData name="Martha Wright" userId="89635656-58b4-436a-9e69-cd5c9cc08fa6" providerId="ADAL" clId="{A162916D-AF54-4759-97EC-A236D92DD379}" dt="2025-11-24T20:24:07.453" v="245" actId="478"/>
          <ac:picMkLst>
            <pc:docMk/>
            <pc:sldMk cId="216053807" sldId="404"/>
            <ac:picMk id="3" creationId="{894AA5D8-CCE3-4C16-D829-35C5603A6DFD}"/>
          </ac:picMkLst>
        </pc:picChg>
        <pc:picChg chg="add mod">
          <ac:chgData name="Martha Wright" userId="89635656-58b4-436a-9e69-cd5c9cc08fa6" providerId="ADAL" clId="{A162916D-AF54-4759-97EC-A236D92DD379}" dt="2025-11-24T20:24:39.698" v="249" actId="26606"/>
          <ac:picMkLst>
            <pc:docMk/>
            <pc:sldMk cId="216053807" sldId="404"/>
            <ac:picMk id="6" creationId="{4CD44A19-D726-02A9-8594-13D78E44F8F8}"/>
          </ac:picMkLst>
        </pc:picChg>
      </pc:sldChg>
      <pc:sldChg chg="addSp delSp modSp add mod setBg delDesignElem">
        <pc:chgData name="Martha Wright" userId="89635656-58b4-436a-9e69-cd5c9cc08fa6" providerId="ADAL" clId="{A162916D-AF54-4759-97EC-A236D92DD379}" dt="2025-11-24T20:33:02.212" v="582" actId="255"/>
        <pc:sldMkLst>
          <pc:docMk/>
          <pc:sldMk cId="242919428" sldId="405"/>
        </pc:sldMkLst>
        <pc:spChg chg="mod">
          <ac:chgData name="Martha Wright" userId="89635656-58b4-436a-9e69-cd5c9cc08fa6" providerId="ADAL" clId="{A162916D-AF54-4759-97EC-A236D92DD379}" dt="2025-11-24T20:33:02.212" v="582" actId="255"/>
          <ac:spMkLst>
            <pc:docMk/>
            <pc:sldMk cId="242919428" sldId="405"/>
            <ac:spMk id="2" creationId="{DC6F26BF-9CA5-84FB-CE54-3BD012CEC9DE}"/>
          </ac:spMkLst>
        </pc:spChg>
        <pc:spChg chg="mod">
          <ac:chgData name="Martha Wright" userId="89635656-58b4-436a-9e69-cd5c9cc08fa6" providerId="ADAL" clId="{A162916D-AF54-4759-97EC-A236D92DD379}" dt="2025-11-24T20:31:46.943" v="578" actId="26606"/>
          <ac:spMkLst>
            <pc:docMk/>
            <pc:sldMk cId="242919428" sldId="405"/>
            <ac:spMk id="4" creationId="{DE0DFB68-C72D-521E-AB2A-680B4D3B91CE}"/>
          </ac:spMkLst>
        </pc:spChg>
        <pc:spChg chg="add">
          <ac:chgData name="Martha Wright" userId="89635656-58b4-436a-9e69-cd5c9cc08fa6" providerId="ADAL" clId="{A162916D-AF54-4759-97EC-A236D92DD379}" dt="2025-11-24T20:31:46.943" v="578" actId="26606"/>
          <ac:spMkLst>
            <pc:docMk/>
            <pc:sldMk cId="242919428" sldId="405"/>
            <ac:spMk id="11" creationId="{9B7AD9F6-8CE7-4299-8FC6-328F4DCD3FF9}"/>
          </ac:spMkLst>
        </pc:spChg>
        <pc:spChg chg="add">
          <ac:chgData name="Martha Wright" userId="89635656-58b4-436a-9e69-cd5c9cc08fa6" providerId="ADAL" clId="{A162916D-AF54-4759-97EC-A236D92DD379}" dt="2025-11-24T20:31:46.943" v="578" actId="26606"/>
          <ac:spMkLst>
            <pc:docMk/>
            <pc:sldMk cId="242919428" sldId="405"/>
            <ac:spMk id="13" creationId="{F49775AF-8896-43EE-92C6-83497D6DC56F}"/>
          </ac:spMkLst>
        </pc:spChg>
        <pc:spChg chg="del">
          <ac:chgData name="Martha Wright" userId="89635656-58b4-436a-9e69-cd5c9cc08fa6" providerId="ADAL" clId="{A162916D-AF54-4759-97EC-A236D92DD379}" dt="2025-11-24T20:30:22.275" v="476"/>
          <ac:spMkLst>
            <pc:docMk/>
            <pc:sldMk cId="242919428" sldId="405"/>
            <ac:spMk id="28" creationId="{E383FDD6-E709-DDF0-4F22-6AC62868508E}"/>
          </ac:spMkLst>
        </pc:spChg>
        <pc:spChg chg="del">
          <ac:chgData name="Martha Wright" userId="89635656-58b4-436a-9e69-cd5c9cc08fa6" providerId="ADAL" clId="{A162916D-AF54-4759-97EC-A236D92DD379}" dt="2025-11-24T20:30:22.275" v="476"/>
          <ac:spMkLst>
            <pc:docMk/>
            <pc:sldMk cId="242919428" sldId="405"/>
            <ac:spMk id="30" creationId="{D5425D1F-14BA-170B-A427-56A24FFFDB38}"/>
          </ac:spMkLst>
        </pc:spChg>
        <pc:picChg chg="del">
          <ac:chgData name="Martha Wright" userId="89635656-58b4-436a-9e69-cd5c9cc08fa6" providerId="ADAL" clId="{A162916D-AF54-4759-97EC-A236D92DD379}" dt="2025-11-24T20:31:34.594" v="574" actId="478"/>
          <ac:picMkLst>
            <pc:docMk/>
            <pc:sldMk cId="242919428" sldId="405"/>
            <ac:picMk id="5" creationId="{3E1A1789-1937-ECF8-DA93-2306D8E2A207}"/>
          </ac:picMkLst>
        </pc:picChg>
        <pc:picChg chg="add mod">
          <ac:chgData name="Martha Wright" userId="89635656-58b4-436a-9e69-cd5c9cc08fa6" providerId="ADAL" clId="{A162916D-AF54-4759-97EC-A236D92DD379}" dt="2025-11-24T20:31:46.943" v="578" actId="26606"/>
          <ac:picMkLst>
            <pc:docMk/>
            <pc:sldMk cId="242919428" sldId="405"/>
            <ac:picMk id="6" creationId="{8C20B1DA-DAC5-6E55-07B5-EA3E7B5B5431}"/>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worcdms.sharepoint.com/sites/DATA/Shared%20Documents/Members%20Info/ANNUAL%20Member%20Type%20by%20District%20July%20Sta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CLIENT_MMS_MBR_13_Member_Type_B!$A$2:$B$2</c:f>
              <c:strCache>
                <c:ptCount val="2"/>
                <c:pt idx="0">
                  <c:v>W</c:v>
                </c:pt>
                <c:pt idx="1">
                  <c:v>1Yr Prac</c:v>
                </c:pt>
              </c:strCache>
            </c:strRef>
          </c:tx>
          <c:spPr>
            <a:solidFill>
              <a:schemeClr val="accent1"/>
            </a:solidFill>
            <a:ln>
              <a:noFill/>
            </a:ln>
            <a:effectLst/>
          </c:spPr>
          <c:cat>
            <c:strRef>
              <c:f>CLIENT_MMS_MBR_13_Member_Type_B!$C$1:$M$1</c:f>
              <c:strCache>
                <c:ptCount val="11"/>
                <c:pt idx="0">
                  <c:v>July 2015</c:v>
                </c:pt>
                <c:pt idx="1">
                  <c:v>July 2016</c:v>
                </c:pt>
                <c:pt idx="2">
                  <c:v>July 2017</c:v>
                </c:pt>
                <c:pt idx="3">
                  <c:v>July 2018</c:v>
                </c:pt>
                <c:pt idx="4">
                  <c:v>July 2019</c:v>
                </c:pt>
                <c:pt idx="5">
                  <c:v>July 2020</c:v>
                </c:pt>
                <c:pt idx="6">
                  <c:v>July 2021</c:v>
                </c:pt>
                <c:pt idx="7">
                  <c:v>July 2022</c:v>
                </c:pt>
                <c:pt idx="8">
                  <c:v>July 2023</c:v>
                </c:pt>
                <c:pt idx="9">
                  <c:v>July 2024</c:v>
                </c:pt>
                <c:pt idx="10">
                  <c:v>July 2025</c:v>
                </c:pt>
              </c:strCache>
            </c:strRef>
          </c:cat>
          <c:val>
            <c:numRef>
              <c:f>CLIENT_MMS_MBR_13_Member_Type_B!$C$2:$M$2</c:f>
              <c:numCache>
                <c:formatCode>General</c:formatCode>
                <c:ptCount val="11"/>
                <c:pt idx="0">
                  <c:v>73</c:v>
                </c:pt>
                <c:pt idx="1">
                  <c:v>96</c:v>
                </c:pt>
                <c:pt idx="2">
                  <c:v>126</c:v>
                </c:pt>
                <c:pt idx="3">
                  <c:v>138</c:v>
                </c:pt>
                <c:pt idx="4">
                  <c:v>64</c:v>
                </c:pt>
                <c:pt idx="5">
                  <c:v>185</c:v>
                </c:pt>
                <c:pt idx="6">
                  <c:v>152</c:v>
                </c:pt>
                <c:pt idx="7">
                  <c:v>79</c:v>
                </c:pt>
                <c:pt idx="8">
                  <c:v>199</c:v>
                </c:pt>
                <c:pt idx="9">
                  <c:v>90</c:v>
                </c:pt>
                <c:pt idx="10">
                  <c:v>30</c:v>
                </c:pt>
              </c:numCache>
            </c:numRef>
          </c:val>
          <c:extLst>
            <c:ext xmlns:c16="http://schemas.microsoft.com/office/drawing/2014/chart" uri="{C3380CC4-5D6E-409C-BE32-E72D297353CC}">
              <c16:uniqueId val="{00000000-901B-4191-8A29-0027B70A8308}"/>
            </c:ext>
          </c:extLst>
        </c:ser>
        <c:ser>
          <c:idx val="1"/>
          <c:order val="1"/>
          <c:tx>
            <c:strRef>
              <c:f>CLIENT_MMS_MBR_13_Member_Type_B!$A$3:$B$3</c:f>
              <c:strCache>
                <c:ptCount val="2"/>
                <c:pt idx="0">
                  <c:v>W</c:v>
                </c:pt>
                <c:pt idx="1">
                  <c:v>CHC&amp;Comp</c:v>
                </c:pt>
              </c:strCache>
            </c:strRef>
          </c:tx>
          <c:spPr>
            <a:solidFill>
              <a:schemeClr val="accent2"/>
            </a:solidFill>
            <a:ln>
              <a:noFill/>
            </a:ln>
            <a:effectLst/>
          </c:spPr>
          <c:cat>
            <c:strRef>
              <c:f>CLIENT_MMS_MBR_13_Member_Type_B!$C$1:$M$1</c:f>
              <c:strCache>
                <c:ptCount val="11"/>
                <c:pt idx="0">
                  <c:v>July 2015</c:v>
                </c:pt>
                <c:pt idx="1">
                  <c:v>July 2016</c:v>
                </c:pt>
                <c:pt idx="2">
                  <c:v>July 2017</c:v>
                </c:pt>
                <c:pt idx="3">
                  <c:v>July 2018</c:v>
                </c:pt>
                <c:pt idx="4">
                  <c:v>July 2019</c:v>
                </c:pt>
                <c:pt idx="5">
                  <c:v>July 2020</c:v>
                </c:pt>
                <c:pt idx="6">
                  <c:v>July 2021</c:v>
                </c:pt>
                <c:pt idx="7">
                  <c:v>July 2022</c:v>
                </c:pt>
                <c:pt idx="8">
                  <c:v>July 2023</c:v>
                </c:pt>
                <c:pt idx="9">
                  <c:v>July 2024</c:v>
                </c:pt>
                <c:pt idx="10">
                  <c:v>July 2025</c:v>
                </c:pt>
              </c:strCache>
            </c:strRef>
          </c:cat>
          <c:val>
            <c:numRef>
              <c:f>CLIENT_MMS_MBR_13_Member_Type_B!$C$3:$M$3</c:f>
              <c:numCache>
                <c:formatCode>General</c:formatCode>
                <c:ptCount val="11"/>
                <c:pt idx="0">
                  <c:v>30</c:v>
                </c:pt>
                <c:pt idx="1">
                  <c:v>30</c:v>
                </c:pt>
                <c:pt idx="2">
                  <c:v>29</c:v>
                </c:pt>
                <c:pt idx="3">
                  <c:v>26</c:v>
                </c:pt>
                <c:pt idx="4">
                  <c:v>48</c:v>
                </c:pt>
                <c:pt idx="5">
                  <c:v>52</c:v>
                </c:pt>
                <c:pt idx="6">
                  <c:v>52</c:v>
                </c:pt>
                <c:pt idx="7">
                  <c:v>48</c:v>
                </c:pt>
                <c:pt idx="8">
                  <c:v>51</c:v>
                </c:pt>
                <c:pt idx="9">
                  <c:v>10</c:v>
                </c:pt>
                <c:pt idx="10">
                  <c:v>8</c:v>
                </c:pt>
              </c:numCache>
            </c:numRef>
          </c:val>
          <c:extLst>
            <c:ext xmlns:c16="http://schemas.microsoft.com/office/drawing/2014/chart" uri="{C3380CC4-5D6E-409C-BE32-E72D297353CC}">
              <c16:uniqueId val="{00000001-901B-4191-8A29-0027B70A8308}"/>
            </c:ext>
          </c:extLst>
        </c:ser>
        <c:ser>
          <c:idx val="2"/>
          <c:order val="2"/>
          <c:tx>
            <c:strRef>
              <c:f>CLIENT_MMS_MBR_13_Member_Type_B!$A$4:$B$4</c:f>
              <c:strCache>
                <c:ptCount val="2"/>
                <c:pt idx="0">
                  <c:v>W</c:v>
                </c:pt>
                <c:pt idx="1">
                  <c:v>Fam</c:v>
                </c:pt>
              </c:strCache>
            </c:strRef>
          </c:tx>
          <c:spPr>
            <a:solidFill>
              <a:schemeClr val="accent3"/>
            </a:solidFill>
            <a:ln>
              <a:noFill/>
            </a:ln>
            <a:effectLst/>
          </c:spPr>
          <c:cat>
            <c:strRef>
              <c:f>CLIENT_MMS_MBR_13_Member_Type_B!$C$1:$M$1</c:f>
              <c:strCache>
                <c:ptCount val="11"/>
                <c:pt idx="0">
                  <c:v>July 2015</c:v>
                </c:pt>
                <c:pt idx="1">
                  <c:v>July 2016</c:v>
                </c:pt>
                <c:pt idx="2">
                  <c:v>July 2017</c:v>
                </c:pt>
                <c:pt idx="3">
                  <c:v>July 2018</c:v>
                </c:pt>
                <c:pt idx="4">
                  <c:v>July 2019</c:v>
                </c:pt>
                <c:pt idx="5">
                  <c:v>July 2020</c:v>
                </c:pt>
                <c:pt idx="6">
                  <c:v>July 2021</c:v>
                </c:pt>
                <c:pt idx="7">
                  <c:v>July 2022</c:v>
                </c:pt>
                <c:pt idx="8">
                  <c:v>July 2023</c:v>
                </c:pt>
                <c:pt idx="9">
                  <c:v>July 2024</c:v>
                </c:pt>
                <c:pt idx="10">
                  <c:v>July 2025</c:v>
                </c:pt>
              </c:strCache>
            </c:strRef>
          </c:cat>
          <c:val>
            <c:numRef>
              <c:f>CLIENT_MMS_MBR_13_Member_Type_B!$C$4:$M$4</c:f>
              <c:numCache>
                <c:formatCode>General</c:formatCode>
                <c:ptCount val="11"/>
                <c:pt idx="0">
                  <c:v>30</c:v>
                </c:pt>
                <c:pt idx="1">
                  <c:v>30</c:v>
                </c:pt>
                <c:pt idx="2">
                  <c:v>29</c:v>
                </c:pt>
                <c:pt idx="3">
                  <c:v>26</c:v>
                </c:pt>
                <c:pt idx="4">
                  <c:v>24</c:v>
                </c:pt>
                <c:pt idx="5">
                  <c:v>22</c:v>
                </c:pt>
                <c:pt idx="6">
                  <c:v>18</c:v>
                </c:pt>
                <c:pt idx="7">
                  <c:v>14</c:v>
                </c:pt>
                <c:pt idx="8">
                  <c:v>13</c:v>
                </c:pt>
                <c:pt idx="9">
                  <c:v>10</c:v>
                </c:pt>
                <c:pt idx="10">
                  <c:v>10</c:v>
                </c:pt>
              </c:numCache>
            </c:numRef>
          </c:val>
          <c:extLst>
            <c:ext xmlns:c16="http://schemas.microsoft.com/office/drawing/2014/chart" uri="{C3380CC4-5D6E-409C-BE32-E72D297353CC}">
              <c16:uniqueId val="{00000002-901B-4191-8A29-0027B70A8308}"/>
            </c:ext>
          </c:extLst>
        </c:ser>
        <c:ser>
          <c:idx val="3"/>
          <c:order val="3"/>
          <c:tx>
            <c:strRef>
              <c:f>CLIENT_MMS_MBR_13_Member_Type_B!$A$5:$B$5</c:f>
              <c:strCache>
                <c:ptCount val="2"/>
                <c:pt idx="0">
                  <c:v>W</c:v>
                </c:pt>
                <c:pt idx="1">
                  <c:v>Phy</c:v>
                </c:pt>
              </c:strCache>
            </c:strRef>
          </c:tx>
          <c:spPr>
            <a:solidFill>
              <a:schemeClr val="accent4"/>
            </a:solidFill>
            <a:ln>
              <a:noFill/>
            </a:ln>
            <a:effectLst/>
          </c:spPr>
          <c:cat>
            <c:strRef>
              <c:f>CLIENT_MMS_MBR_13_Member_Type_B!$C$1:$M$1</c:f>
              <c:strCache>
                <c:ptCount val="11"/>
                <c:pt idx="0">
                  <c:v>July 2015</c:v>
                </c:pt>
                <c:pt idx="1">
                  <c:v>July 2016</c:v>
                </c:pt>
                <c:pt idx="2">
                  <c:v>July 2017</c:v>
                </c:pt>
                <c:pt idx="3">
                  <c:v>July 2018</c:v>
                </c:pt>
                <c:pt idx="4">
                  <c:v>July 2019</c:v>
                </c:pt>
                <c:pt idx="5">
                  <c:v>July 2020</c:v>
                </c:pt>
                <c:pt idx="6">
                  <c:v>July 2021</c:v>
                </c:pt>
                <c:pt idx="7">
                  <c:v>July 2022</c:v>
                </c:pt>
                <c:pt idx="8">
                  <c:v>July 2023</c:v>
                </c:pt>
                <c:pt idx="9">
                  <c:v>July 2024</c:v>
                </c:pt>
                <c:pt idx="10">
                  <c:v>July 2025</c:v>
                </c:pt>
              </c:strCache>
            </c:strRef>
          </c:cat>
          <c:val>
            <c:numRef>
              <c:f>CLIENT_MMS_MBR_13_Member_Type_B!$C$5:$M$5</c:f>
              <c:numCache>
                <c:formatCode>General</c:formatCode>
                <c:ptCount val="11"/>
                <c:pt idx="0">
                  <c:v>872</c:v>
                </c:pt>
                <c:pt idx="1">
                  <c:v>847</c:v>
                </c:pt>
                <c:pt idx="2">
                  <c:v>830</c:v>
                </c:pt>
                <c:pt idx="3">
                  <c:v>783</c:v>
                </c:pt>
                <c:pt idx="4">
                  <c:v>686</c:v>
                </c:pt>
                <c:pt idx="5">
                  <c:v>741</c:v>
                </c:pt>
                <c:pt idx="6">
                  <c:v>709</c:v>
                </c:pt>
                <c:pt idx="7">
                  <c:v>624</c:v>
                </c:pt>
                <c:pt idx="8">
                  <c:v>710</c:v>
                </c:pt>
                <c:pt idx="9">
                  <c:v>606</c:v>
                </c:pt>
                <c:pt idx="10">
                  <c:v>620</c:v>
                </c:pt>
              </c:numCache>
            </c:numRef>
          </c:val>
          <c:extLst>
            <c:ext xmlns:c16="http://schemas.microsoft.com/office/drawing/2014/chart" uri="{C3380CC4-5D6E-409C-BE32-E72D297353CC}">
              <c16:uniqueId val="{00000003-901B-4191-8A29-0027B70A8308}"/>
            </c:ext>
          </c:extLst>
        </c:ser>
        <c:dLbls>
          <c:showLegendKey val="0"/>
          <c:showVal val="0"/>
          <c:showCatName val="0"/>
          <c:showSerName val="0"/>
          <c:showPercent val="0"/>
          <c:showBubbleSize val="0"/>
        </c:dLbls>
        <c:axId val="820683704"/>
        <c:axId val="823575112"/>
      </c:areaChart>
      <c:catAx>
        <c:axId val="82068370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3575112"/>
        <c:crosses val="autoZero"/>
        <c:auto val="1"/>
        <c:lblAlgn val="ctr"/>
        <c:lblOffset val="100"/>
        <c:noMultiLvlLbl val="0"/>
      </c:catAx>
      <c:valAx>
        <c:axId val="823575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068370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5F3A9B1-8D11-49EE-BF05-2263147DE264}" type="datetimeFigureOut">
              <a:rPr lang="en-US" smtClean="0"/>
              <a:t>11/24/2025</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5F13D71C-313E-49AB-AB96-B2F602322891}" type="slidenum">
              <a:rPr lang="en-US" smtClean="0"/>
              <a:t>‹#›</a:t>
            </a:fld>
            <a:endParaRPr lang="en-US"/>
          </a:p>
        </p:txBody>
      </p:sp>
    </p:spTree>
    <p:extLst>
      <p:ext uri="{BB962C8B-B14F-4D97-AF65-F5344CB8AC3E}">
        <p14:creationId xmlns:p14="http://schemas.microsoft.com/office/powerpoint/2010/main" val="29793437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8B276FE-271D-446B-B007-13AED6A718B6}" type="datetimeFigureOut">
              <a:rPr lang="en-US" smtClean="0"/>
              <a:pPr/>
              <a:t>11/24/2025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A576C90-A16F-4D22-A02B-FB460C642BB1}" type="slidenum">
              <a:rPr lang="en-US" smtClean="0"/>
              <a:pPr/>
              <a:t>‹#›</a:t>
            </a:fld>
            <a:endParaRPr lang="en-US"/>
          </a:p>
        </p:txBody>
      </p:sp>
    </p:spTree>
    <p:extLst>
      <p:ext uri="{BB962C8B-B14F-4D97-AF65-F5344CB8AC3E}">
        <p14:creationId xmlns:p14="http://schemas.microsoft.com/office/powerpoint/2010/main" val="1708949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9400bc008e_7_118:notes"/>
          <p:cNvSpPr txBox="1">
            <a:spLocks noGrp="1"/>
          </p:cNvSpPr>
          <p:nvPr>
            <p:ph type="body" idx="1"/>
          </p:nvPr>
        </p:nvSpPr>
        <p:spPr>
          <a:xfrm>
            <a:off x="701040" y="4415790"/>
            <a:ext cx="5608320" cy="418338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217" name="Google Shape;217;g19400bc008e_7_1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0393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576C90-A16F-4D22-A02B-FB460C642BB1}" type="slidenum">
              <a:rPr lang="en-US" smtClean="0"/>
              <a:pPr/>
              <a:t>54</a:t>
            </a:fld>
            <a:endParaRPr lang="en-US"/>
          </a:p>
        </p:txBody>
      </p:sp>
    </p:spTree>
    <p:extLst>
      <p:ext uri="{BB962C8B-B14F-4D97-AF65-F5344CB8AC3E}">
        <p14:creationId xmlns:p14="http://schemas.microsoft.com/office/powerpoint/2010/main" val="2597845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576C90-A16F-4D22-A02B-FB460C642BB1}" type="slidenum">
              <a:rPr lang="en-US" smtClean="0"/>
              <a:pPr/>
              <a:t>55</a:t>
            </a:fld>
            <a:endParaRPr lang="en-US"/>
          </a:p>
        </p:txBody>
      </p:sp>
    </p:spTree>
    <p:extLst>
      <p:ext uri="{BB962C8B-B14F-4D97-AF65-F5344CB8AC3E}">
        <p14:creationId xmlns:p14="http://schemas.microsoft.com/office/powerpoint/2010/main" val="3812413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9400bc008e_7_290:notes"/>
          <p:cNvSpPr txBox="1">
            <a:spLocks noGrp="1"/>
          </p:cNvSpPr>
          <p:nvPr>
            <p:ph type="body" idx="1"/>
          </p:nvPr>
        </p:nvSpPr>
        <p:spPr>
          <a:xfrm>
            <a:off x="716619" y="4489387"/>
            <a:ext cx="5732949" cy="4253103"/>
          </a:xfrm>
          <a:prstGeom prst="rect">
            <a:avLst/>
          </a:prstGeom>
        </p:spPr>
        <p:txBody>
          <a:bodyPr spcFirstLastPara="1" wrap="square" lIns="94920" tIns="47460" rIns="94920" bIns="47460" anchor="t" anchorCtr="0">
            <a:noAutofit/>
          </a:bodyPr>
          <a:lstStyle/>
          <a:p>
            <a:endParaRPr/>
          </a:p>
        </p:txBody>
      </p:sp>
      <p:sp>
        <p:nvSpPr>
          <p:cNvPr id="413" name="Google Shape;413;g19400bc008e_7_290:notes"/>
          <p:cNvSpPr>
            <a:spLocks noGrp="1" noRot="1" noChangeAspect="1"/>
          </p:cNvSpPr>
          <p:nvPr>
            <p:ph type="sldImg" idx="2"/>
          </p:nvPr>
        </p:nvSpPr>
        <p:spPr>
          <a:xfrm>
            <a:off x="433388" y="708025"/>
            <a:ext cx="6300787" cy="35448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6044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576C90-A16F-4D22-A02B-FB460C642BB1}" type="slidenum">
              <a:rPr lang="en-US" smtClean="0"/>
              <a:pPr/>
              <a:t>24</a:t>
            </a:fld>
            <a:endParaRPr lang="en-US"/>
          </a:p>
        </p:txBody>
      </p:sp>
    </p:spTree>
    <p:extLst>
      <p:ext uri="{BB962C8B-B14F-4D97-AF65-F5344CB8AC3E}">
        <p14:creationId xmlns:p14="http://schemas.microsoft.com/office/powerpoint/2010/main" val="1485742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9400bc008e_7_307:notes"/>
          <p:cNvSpPr txBox="1">
            <a:spLocks noGrp="1"/>
          </p:cNvSpPr>
          <p:nvPr>
            <p:ph type="body" idx="1"/>
          </p:nvPr>
        </p:nvSpPr>
        <p:spPr>
          <a:xfrm>
            <a:off x="701040" y="4415790"/>
            <a:ext cx="5608320" cy="418338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432" name="Google Shape;432;g19400bc008e_7_30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2385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9400bc008e_7_3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19400bc008e_7_320:notes"/>
          <p:cNvSpPr txBox="1">
            <a:spLocks noGrp="1"/>
          </p:cNvSpPr>
          <p:nvPr>
            <p:ph type="body" idx="1"/>
          </p:nvPr>
        </p:nvSpPr>
        <p:spPr>
          <a:xfrm>
            <a:off x="701040" y="4415790"/>
            <a:ext cx="5608200" cy="418350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448" name="Google Shape;448;g19400bc008e_7_320:notes"/>
          <p:cNvSpPr txBox="1">
            <a:spLocks noGrp="1"/>
          </p:cNvSpPr>
          <p:nvPr>
            <p:ph type="sldNum" idx="12"/>
          </p:nvPr>
        </p:nvSpPr>
        <p:spPr>
          <a:xfrm>
            <a:off x="3970939" y="8829967"/>
            <a:ext cx="3037800" cy="464700"/>
          </a:xfrm>
          <a:prstGeom prst="rect">
            <a:avLst/>
          </a:prstGeom>
        </p:spPr>
        <p:txBody>
          <a:bodyPr spcFirstLastPara="1" wrap="square" lIns="93150" tIns="46575" rIns="93150"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extLst>
      <p:ext uri="{BB962C8B-B14F-4D97-AF65-F5344CB8AC3E}">
        <p14:creationId xmlns:p14="http://schemas.microsoft.com/office/powerpoint/2010/main" val="640440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9400bc008e_7_274:notes"/>
          <p:cNvSpPr txBox="1">
            <a:spLocks noGrp="1"/>
          </p:cNvSpPr>
          <p:nvPr>
            <p:ph type="body" idx="1"/>
          </p:nvPr>
        </p:nvSpPr>
        <p:spPr>
          <a:xfrm>
            <a:off x="701040" y="4415790"/>
            <a:ext cx="5608320" cy="418338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395" name="Google Shape;395;g19400bc008e_7_27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4706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8994A-CF90-96E2-AB06-BB857E846B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B0824C-5FEC-4454-AA2A-EBEFE50AA8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E52B57-723A-2935-6F06-D3119E0AB1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054D32-699F-3C8D-809E-F1D50FBB58AA}"/>
              </a:ext>
            </a:extLst>
          </p:cNvPr>
          <p:cNvSpPr>
            <a:spLocks noGrp="1"/>
          </p:cNvSpPr>
          <p:nvPr>
            <p:ph type="sldNum" sz="quarter" idx="5"/>
          </p:nvPr>
        </p:nvSpPr>
        <p:spPr/>
        <p:txBody>
          <a:bodyPr/>
          <a:lstStyle/>
          <a:p>
            <a:fld id="{8A576C90-A16F-4D22-A02B-FB460C642BB1}" type="slidenum">
              <a:rPr lang="en-US" smtClean="0"/>
              <a:pPr/>
              <a:t>50</a:t>
            </a:fld>
            <a:endParaRPr lang="en-US"/>
          </a:p>
        </p:txBody>
      </p:sp>
    </p:spTree>
    <p:extLst>
      <p:ext uri="{BB962C8B-B14F-4D97-AF65-F5344CB8AC3E}">
        <p14:creationId xmlns:p14="http://schemas.microsoft.com/office/powerpoint/2010/main" val="877238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576C90-A16F-4D22-A02B-FB460C642BB1}" type="slidenum">
              <a:rPr lang="en-US" smtClean="0"/>
              <a:pPr/>
              <a:t>51</a:t>
            </a:fld>
            <a:endParaRPr lang="en-US"/>
          </a:p>
        </p:txBody>
      </p:sp>
    </p:spTree>
    <p:extLst>
      <p:ext uri="{BB962C8B-B14F-4D97-AF65-F5344CB8AC3E}">
        <p14:creationId xmlns:p14="http://schemas.microsoft.com/office/powerpoint/2010/main" val="3286763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576C90-A16F-4D22-A02B-FB460C642BB1}" type="slidenum">
              <a:rPr lang="en-US" smtClean="0"/>
              <a:pPr/>
              <a:t>52</a:t>
            </a:fld>
            <a:endParaRPr lang="en-US"/>
          </a:p>
        </p:txBody>
      </p:sp>
    </p:spTree>
    <p:extLst>
      <p:ext uri="{BB962C8B-B14F-4D97-AF65-F5344CB8AC3E}">
        <p14:creationId xmlns:p14="http://schemas.microsoft.com/office/powerpoint/2010/main" val="133552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576C90-A16F-4D22-A02B-FB460C642BB1}" type="slidenum">
              <a:rPr lang="en-US" smtClean="0"/>
              <a:pPr/>
              <a:t>53</a:t>
            </a:fld>
            <a:endParaRPr lang="en-US"/>
          </a:p>
        </p:txBody>
      </p:sp>
    </p:spTree>
    <p:extLst>
      <p:ext uri="{BB962C8B-B14F-4D97-AF65-F5344CB8AC3E}">
        <p14:creationId xmlns:p14="http://schemas.microsoft.com/office/powerpoint/2010/main" val="2409197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27D6ADA-EF68-4E7B-ABF9-AD0187DE16E4}"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D518B-FFAB-46BF-BEC5-B6D8DE4ADE0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7D6ADA-EF68-4E7B-ABF9-AD0187DE16E4}"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D518B-FFAB-46BF-BEC5-B6D8DE4ADE0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7D6ADA-EF68-4E7B-ABF9-AD0187DE16E4}"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D518B-FFAB-46BF-BEC5-B6D8DE4ADE0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7D6ADA-EF68-4E7B-ABF9-AD0187DE16E4}"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D518B-FFAB-46BF-BEC5-B6D8DE4ADE0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7D6ADA-EF68-4E7B-ABF9-AD0187DE16E4}"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D518B-FFAB-46BF-BEC5-B6D8DE4ADE0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7D6ADA-EF68-4E7B-ABF9-AD0187DE16E4}"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6D518B-FFAB-46BF-BEC5-B6D8DE4ADE0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7D6ADA-EF68-4E7B-ABF9-AD0187DE16E4}" type="datetimeFigureOut">
              <a:rPr lang="en-US" smtClean="0"/>
              <a:pPr/>
              <a:t>11/24/2025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6D518B-FFAB-46BF-BEC5-B6D8DE4ADE0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7D6ADA-EF68-4E7B-ABF9-AD0187DE16E4}" type="datetimeFigureOut">
              <a:rPr lang="en-US" smtClean="0"/>
              <a:pPr/>
              <a:t>11/24/2025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6D518B-FFAB-46BF-BEC5-B6D8DE4ADE0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7D6ADA-EF68-4E7B-ABF9-AD0187DE16E4}" type="datetimeFigureOut">
              <a:rPr lang="en-US" smtClean="0"/>
              <a:pPr/>
              <a:t>11/24/2025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6D518B-FFAB-46BF-BEC5-B6D8DE4ADE0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7D6ADA-EF68-4E7B-ABF9-AD0187DE16E4}"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6D518B-FFAB-46BF-BEC5-B6D8DE4ADE0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7D6ADA-EF68-4E7B-ABF9-AD0187DE16E4}"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6D518B-FFAB-46BF-BEC5-B6D8DE4ADE0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7D6ADA-EF68-4E7B-ABF9-AD0187DE16E4}" type="datetimeFigureOut">
              <a:rPr lang="en-US" smtClean="0"/>
              <a:pPr/>
              <a:t>11/24/2025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6D518B-FFAB-46BF-BEC5-B6D8DE4ADE0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emf"/></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mailto:mwright@wdms.org"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45.jpeg"/><Relationship Id="rId4" Type="http://schemas.openxmlformats.org/officeDocument/2006/relationships/image" Target="https://www.gardeningknowhow.com/wp-content/uploads/2016/11/purple-and-blue-wisteria-flowers.jp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WDMS Logo from Ken - Dark GREEN... small.png"/>
          <p:cNvPicPr>
            <a:picLocks noChangeAspect="1"/>
          </p:cNvPicPr>
          <p:nvPr/>
        </p:nvPicPr>
        <p:blipFill>
          <a:blip r:embed="rId2" cstate="print"/>
          <a:srcRect r="-3" b="-3"/>
          <a:stretch>
            <a:fill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7"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9"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8" name="TextBox 7">
            <a:extLst>
              <a:ext uri="{FF2B5EF4-FFF2-40B4-BE49-F238E27FC236}">
                <a16:creationId xmlns:a16="http://schemas.microsoft.com/office/drawing/2014/main" id="{6286D7B4-9921-42D5-B331-C56ABE6D77EE}"/>
              </a:ext>
            </a:extLst>
          </p:cNvPr>
          <p:cNvSpPr txBox="1"/>
          <p:nvPr/>
        </p:nvSpPr>
        <p:spPr>
          <a:xfrm>
            <a:off x="6545172" y="1828800"/>
            <a:ext cx="4195673" cy="2913872"/>
          </a:xfrm>
          <a:prstGeom prst="rect">
            <a:avLst/>
          </a:prstGeom>
        </p:spPr>
        <p:txBody>
          <a:bodyPr vert="horz" lIns="91440" tIns="45720" rIns="91440" bIns="45720" rtlCol="0" anchor="t">
            <a:normAutofit lnSpcReduction="10000"/>
          </a:bodyPr>
          <a:lstStyle/>
          <a:p>
            <a:pPr algn="ctr">
              <a:lnSpc>
                <a:spcPct val="90000"/>
              </a:lnSpc>
              <a:spcAft>
                <a:spcPts val="600"/>
              </a:spcAft>
            </a:pPr>
            <a:r>
              <a:rPr lang="en-US" sz="3600" b="1" dirty="0">
                <a:solidFill>
                  <a:schemeClr val="tx1">
                    <a:alpha val="80000"/>
                  </a:schemeClr>
                </a:solidFill>
              </a:rPr>
              <a:t>Welcome to the 2025 Worcester District Medical Society Annual Fall District Meeting and Awards Ceremony</a:t>
            </a:r>
            <a:endParaRPr lang="en-US" sz="3600" b="1" i="1" dirty="0">
              <a:solidFill>
                <a:schemeClr val="tx1">
                  <a:alpha val="80000"/>
                </a:schemeClr>
              </a:solidFill>
            </a:endParaRPr>
          </a:p>
          <a:p>
            <a:pPr indent="-228600">
              <a:lnSpc>
                <a:spcPct val="90000"/>
              </a:lnSpc>
              <a:spcAft>
                <a:spcPts val="600"/>
              </a:spcAft>
              <a:buFont typeface="Arial" panose="020B0604020202020204" pitchFamily="34" charset="0"/>
              <a:buChar char="•"/>
            </a:pPr>
            <a:endParaRPr lang="en-US" sz="2000" dirty="0">
              <a:solidFill>
                <a:schemeClr val="tx1">
                  <a:alpha val="80000"/>
                </a:schemeClr>
              </a:solidFill>
            </a:endParaRPr>
          </a:p>
        </p:txBody>
      </p:sp>
      <p:sp>
        <p:nvSpPr>
          <p:cNvPr id="21"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3"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5886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1FE6A3-B643-CD0B-5905-DC7D1D67D09B}"/>
              </a:ext>
            </a:extLst>
          </p:cNvPr>
          <p:cNvPicPr>
            <a:picLocks noChangeAspect="1"/>
          </p:cNvPicPr>
          <p:nvPr/>
        </p:nvPicPr>
        <p:blipFill>
          <a:blip r:embed="rId2"/>
          <a:stretch>
            <a:fillRect/>
          </a:stretch>
        </p:blipFill>
        <p:spPr>
          <a:xfrm>
            <a:off x="635964" y="292478"/>
            <a:ext cx="10608980" cy="6456664"/>
          </a:xfrm>
          <a:prstGeom prst="rect">
            <a:avLst/>
          </a:prstGeom>
        </p:spPr>
      </p:pic>
    </p:spTree>
    <p:extLst>
      <p:ext uri="{BB962C8B-B14F-4D97-AF65-F5344CB8AC3E}">
        <p14:creationId xmlns:p14="http://schemas.microsoft.com/office/powerpoint/2010/main" val="1793240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20B0A0-590A-8FB7-CF10-6EA999895852}"/>
              </a:ext>
            </a:extLst>
          </p:cNvPr>
          <p:cNvPicPr>
            <a:picLocks noChangeAspect="1"/>
          </p:cNvPicPr>
          <p:nvPr/>
        </p:nvPicPr>
        <p:blipFill>
          <a:blip r:embed="rId2"/>
          <a:stretch>
            <a:fillRect/>
          </a:stretch>
        </p:blipFill>
        <p:spPr>
          <a:xfrm>
            <a:off x="609600" y="128602"/>
            <a:ext cx="10972800" cy="6417196"/>
          </a:xfrm>
          <a:prstGeom prst="rect">
            <a:avLst/>
          </a:prstGeom>
        </p:spPr>
      </p:pic>
      <p:sp>
        <p:nvSpPr>
          <p:cNvPr id="2" name="TextBox 1">
            <a:extLst>
              <a:ext uri="{FF2B5EF4-FFF2-40B4-BE49-F238E27FC236}">
                <a16:creationId xmlns:a16="http://schemas.microsoft.com/office/drawing/2014/main" id="{DE1523EC-7B39-DCA3-D215-0F38466C132C}"/>
              </a:ext>
            </a:extLst>
          </p:cNvPr>
          <p:cNvSpPr txBox="1"/>
          <p:nvPr/>
        </p:nvSpPr>
        <p:spPr>
          <a:xfrm>
            <a:off x="10287000" y="304800"/>
            <a:ext cx="762000" cy="369332"/>
          </a:xfrm>
          <a:prstGeom prst="rect">
            <a:avLst/>
          </a:prstGeom>
          <a:noFill/>
        </p:spPr>
        <p:txBody>
          <a:bodyPr wrap="square" rtlCol="0">
            <a:spAutoFit/>
          </a:bodyPr>
          <a:lstStyle/>
          <a:p>
            <a:r>
              <a:rPr lang="en-US" dirty="0"/>
              <a:t>WML</a:t>
            </a:r>
          </a:p>
        </p:txBody>
      </p:sp>
    </p:spTree>
    <p:extLst>
      <p:ext uri="{BB962C8B-B14F-4D97-AF65-F5344CB8AC3E}">
        <p14:creationId xmlns:p14="http://schemas.microsoft.com/office/powerpoint/2010/main" val="3187847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C746C0-1162-79C3-5F78-42EDE66FDD1D}"/>
              </a:ext>
            </a:extLst>
          </p:cNvPr>
          <p:cNvPicPr>
            <a:picLocks noChangeAspect="1"/>
          </p:cNvPicPr>
          <p:nvPr/>
        </p:nvPicPr>
        <p:blipFill>
          <a:blip r:embed="rId2"/>
          <a:stretch>
            <a:fillRect/>
          </a:stretch>
        </p:blipFill>
        <p:spPr>
          <a:xfrm>
            <a:off x="609599" y="174172"/>
            <a:ext cx="11285808" cy="6683828"/>
          </a:xfrm>
          <a:prstGeom prst="rect">
            <a:avLst/>
          </a:prstGeom>
        </p:spPr>
      </p:pic>
    </p:spTree>
    <p:extLst>
      <p:ext uri="{BB962C8B-B14F-4D97-AF65-F5344CB8AC3E}">
        <p14:creationId xmlns:p14="http://schemas.microsoft.com/office/powerpoint/2010/main" val="774103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69179E-AC75-0E19-06DF-A7933C9EFD8E}"/>
              </a:ext>
            </a:extLst>
          </p:cNvPr>
          <p:cNvPicPr>
            <a:picLocks noChangeAspect="1"/>
          </p:cNvPicPr>
          <p:nvPr/>
        </p:nvPicPr>
        <p:blipFill>
          <a:blip r:embed="rId2"/>
          <a:stretch>
            <a:fillRect/>
          </a:stretch>
        </p:blipFill>
        <p:spPr>
          <a:xfrm>
            <a:off x="838200" y="333388"/>
            <a:ext cx="10804071" cy="6361066"/>
          </a:xfrm>
          <a:prstGeom prst="rect">
            <a:avLst/>
          </a:prstGeom>
        </p:spPr>
      </p:pic>
      <p:sp>
        <p:nvSpPr>
          <p:cNvPr id="2" name="TextBox 1">
            <a:extLst>
              <a:ext uri="{FF2B5EF4-FFF2-40B4-BE49-F238E27FC236}">
                <a16:creationId xmlns:a16="http://schemas.microsoft.com/office/drawing/2014/main" id="{8FAC0894-2ADD-CDDD-A32A-D0FFE899A353}"/>
              </a:ext>
            </a:extLst>
          </p:cNvPr>
          <p:cNvSpPr txBox="1"/>
          <p:nvPr/>
        </p:nvSpPr>
        <p:spPr>
          <a:xfrm>
            <a:off x="9584871" y="333388"/>
            <a:ext cx="2209800" cy="646331"/>
          </a:xfrm>
          <a:prstGeom prst="rect">
            <a:avLst/>
          </a:prstGeom>
          <a:noFill/>
        </p:spPr>
        <p:txBody>
          <a:bodyPr wrap="square" rtlCol="0">
            <a:spAutoFit/>
          </a:bodyPr>
          <a:lstStyle/>
          <a:p>
            <a:r>
              <a:rPr lang="en-US" dirty="0"/>
              <a:t>SF of the WDMS</a:t>
            </a:r>
          </a:p>
          <a:p>
            <a:endParaRPr lang="en-US" dirty="0"/>
          </a:p>
        </p:txBody>
      </p:sp>
    </p:spTree>
    <p:extLst>
      <p:ext uri="{BB962C8B-B14F-4D97-AF65-F5344CB8AC3E}">
        <p14:creationId xmlns:p14="http://schemas.microsoft.com/office/powerpoint/2010/main" val="391437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16B54F-6DE9-945E-C23F-0B3943F8FADC}"/>
              </a:ext>
            </a:extLst>
          </p:cNvPr>
          <p:cNvPicPr>
            <a:picLocks noChangeAspect="1"/>
          </p:cNvPicPr>
          <p:nvPr/>
        </p:nvPicPr>
        <p:blipFill>
          <a:blip r:embed="rId2"/>
          <a:stretch>
            <a:fillRect/>
          </a:stretch>
        </p:blipFill>
        <p:spPr>
          <a:xfrm>
            <a:off x="422459" y="235350"/>
            <a:ext cx="10811599" cy="6387300"/>
          </a:xfrm>
          <a:prstGeom prst="rect">
            <a:avLst/>
          </a:prstGeom>
        </p:spPr>
      </p:pic>
    </p:spTree>
    <p:extLst>
      <p:ext uri="{BB962C8B-B14F-4D97-AF65-F5344CB8AC3E}">
        <p14:creationId xmlns:p14="http://schemas.microsoft.com/office/powerpoint/2010/main" val="3331889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AD50D-71E8-283E-03BF-80CD02CA646F}"/>
              </a:ext>
            </a:extLst>
          </p:cNvPr>
          <p:cNvSpPr>
            <a:spLocks noGrp="1"/>
          </p:cNvSpPr>
          <p:nvPr>
            <p:ph type="ctrTitle"/>
          </p:nvPr>
        </p:nvSpPr>
        <p:spPr>
          <a:xfrm>
            <a:off x="914400" y="609600"/>
            <a:ext cx="10363200" cy="1470025"/>
          </a:xfrm>
        </p:spPr>
        <p:txBody>
          <a:bodyPr/>
          <a:lstStyle/>
          <a:p>
            <a:r>
              <a:rPr lang="en-US" dirty="0"/>
              <a:t>          Proposed 2026 WDMS Budget</a:t>
            </a:r>
          </a:p>
        </p:txBody>
      </p:sp>
      <p:pic>
        <p:nvPicPr>
          <p:cNvPr id="4" name="Picture 1" descr="WDMS Logo from Ken - Dark GREEN">
            <a:extLst>
              <a:ext uri="{FF2B5EF4-FFF2-40B4-BE49-F238E27FC236}">
                <a16:creationId xmlns:a16="http://schemas.microsoft.com/office/drawing/2014/main" id="{3473B372-FCD8-5A4B-F287-196802E362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1" y="209551"/>
            <a:ext cx="1619250" cy="16192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 name="Object 23">
            <a:extLst>
              <a:ext uri="{FF2B5EF4-FFF2-40B4-BE49-F238E27FC236}">
                <a16:creationId xmlns:a16="http://schemas.microsoft.com/office/drawing/2014/main" id="{030FAC25-75C8-698B-B56A-22E26B586115}"/>
              </a:ext>
            </a:extLst>
          </p:cNvPr>
          <p:cNvGraphicFramePr>
            <a:graphicFrameLocks noChangeAspect="1"/>
          </p:cNvGraphicFramePr>
          <p:nvPr>
            <p:extLst>
              <p:ext uri="{D42A27DB-BD31-4B8C-83A1-F6EECF244321}">
                <p14:modId xmlns:p14="http://schemas.microsoft.com/office/powerpoint/2010/main" val="579362573"/>
              </p:ext>
            </p:extLst>
          </p:nvPr>
        </p:nvGraphicFramePr>
        <p:xfrm>
          <a:off x="3581400" y="1828800"/>
          <a:ext cx="5734050" cy="4592772"/>
        </p:xfrm>
        <a:graphic>
          <a:graphicData uri="http://schemas.openxmlformats.org/presentationml/2006/ole">
            <mc:AlternateContent xmlns:mc="http://schemas.openxmlformats.org/markup-compatibility/2006">
              <mc:Choice xmlns:v="urn:schemas-microsoft-com:vml" Requires="v">
                <p:oleObj name="Macro-Enabled Worksheet" r:id="rId3" imgW="4937760" imgH="3954874" progId="Excel.SheetMacroEnabled.12">
                  <p:embed/>
                </p:oleObj>
              </mc:Choice>
              <mc:Fallback>
                <p:oleObj name="Macro-Enabled Worksheet" r:id="rId3" imgW="4937760" imgH="3954874" progId="Excel.SheetMacroEnabled.12">
                  <p:embed/>
                  <p:pic>
                    <p:nvPicPr>
                      <p:cNvPr id="24" name="Object 23">
                        <a:extLst>
                          <a:ext uri="{FF2B5EF4-FFF2-40B4-BE49-F238E27FC236}">
                            <a16:creationId xmlns:a16="http://schemas.microsoft.com/office/drawing/2014/main" id="{030FAC25-75C8-698B-B56A-22E26B586115}"/>
                          </a:ext>
                        </a:extLst>
                      </p:cNvPr>
                      <p:cNvPicPr/>
                      <p:nvPr/>
                    </p:nvPicPr>
                    <p:blipFill>
                      <a:blip r:embed="rId4"/>
                      <a:stretch>
                        <a:fillRect/>
                      </a:stretch>
                    </p:blipFill>
                    <p:spPr>
                      <a:xfrm>
                        <a:off x="3581400" y="1828800"/>
                        <a:ext cx="5734050" cy="4592772"/>
                      </a:xfrm>
                      <a:prstGeom prst="rect">
                        <a:avLst/>
                      </a:prstGeom>
                    </p:spPr>
                  </p:pic>
                </p:oleObj>
              </mc:Fallback>
            </mc:AlternateContent>
          </a:graphicData>
        </a:graphic>
      </p:graphicFrame>
    </p:spTree>
    <p:extLst>
      <p:ext uri="{BB962C8B-B14F-4D97-AF65-F5344CB8AC3E}">
        <p14:creationId xmlns:p14="http://schemas.microsoft.com/office/powerpoint/2010/main" val="3270962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t="2063" b="3056"/>
          <a:stretch>
            <a:fillRect/>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8306232" y="3048000"/>
            <a:ext cx="3445766" cy="1485319"/>
          </a:xfrm>
          <a:noFill/>
        </p:spPr>
        <p:txBody>
          <a:bodyPr>
            <a:normAutofit/>
          </a:bodyPr>
          <a:lstStyle/>
          <a:p>
            <a:pPr>
              <a:lnSpc>
                <a:spcPct val="90000"/>
              </a:lnSpc>
            </a:pPr>
            <a:r>
              <a:rPr lang="en-US" b="1" dirty="0">
                <a:solidFill>
                  <a:schemeClr val="tx1"/>
                </a:solidFill>
              </a:rPr>
              <a:t>Vote on 2026 Budget</a:t>
            </a:r>
            <a:br>
              <a:rPr lang="en-US" b="1" dirty="0"/>
            </a:br>
            <a:endParaRPr lang="en-US" b="1" dirty="0"/>
          </a:p>
          <a:p>
            <a:pPr algn="l">
              <a:lnSpc>
                <a:spcPct val="90000"/>
              </a:lnSpc>
            </a:pPr>
            <a:endParaRPr lang="en-US" dirty="0"/>
          </a:p>
        </p:txBody>
      </p:sp>
    </p:spTree>
    <p:extLst>
      <p:ext uri="{BB962C8B-B14F-4D97-AF65-F5344CB8AC3E}">
        <p14:creationId xmlns:p14="http://schemas.microsoft.com/office/powerpoint/2010/main" val="853981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55A42-1B06-4E90-80AB-77D558E55444}"/>
              </a:ext>
            </a:extLst>
          </p:cNvPr>
          <p:cNvSpPr txBox="1"/>
          <p:nvPr/>
        </p:nvSpPr>
        <p:spPr>
          <a:xfrm>
            <a:off x="1828800" y="4877012"/>
            <a:ext cx="2972251" cy="707886"/>
          </a:xfrm>
          <a:prstGeom prst="rect">
            <a:avLst/>
          </a:prstGeom>
          <a:noFill/>
        </p:spPr>
        <p:txBody>
          <a:bodyPr wrap="square" rtlCol="0">
            <a:spAutoFit/>
          </a:bodyPr>
          <a:lstStyle/>
          <a:p>
            <a:pPr algn="ctr"/>
            <a:r>
              <a:rPr lang="en-US" sz="2000" b="1" dirty="0">
                <a:latin typeface="Tahoma" panose="020B0604030504040204" pitchFamily="34" charset="0"/>
                <a:ea typeface="Tahoma" panose="020B0604030504040204" pitchFamily="34" charset="0"/>
                <a:cs typeface="Tahoma" panose="020B0604030504040204" pitchFamily="34" charset="0"/>
              </a:rPr>
              <a:t>2025 Medical Student  Scholarship Awards</a:t>
            </a:r>
          </a:p>
        </p:txBody>
      </p:sp>
      <p:sp>
        <p:nvSpPr>
          <p:cNvPr id="4" name="TextBox 3">
            <a:extLst>
              <a:ext uri="{FF2B5EF4-FFF2-40B4-BE49-F238E27FC236}">
                <a16:creationId xmlns:a16="http://schemas.microsoft.com/office/drawing/2014/main" id="{8200BA21-780E-43DA-9A51-49040DEE7E36}"/>
              </a:ext>
            </a:extLst>
          </p:cNvPr>
          <p:cNvSpPr txBox="1"/>
          <p:nvPr/>
        </p:nvSpPr>
        <p:spPr>
          <a:xfrm>
            <a:off x="9829800" y="6400800"/>
            <a:ext cx="457200" cy="381000"/>
          </a:xfrm>
          <a:prstGeom prst="rect">
            <a:avLst/>
          </a:prstGeom>
          <a:noFill/>
        </p:spPr>
        <p:txBody>
          <a:bodyPr wrap="square" rtlCol="0">
            <a:spAutoFit/>
          </a:bodyPr>
          <a:lstStyle/>
          <a:p>
            <a:r>
              <a:rPr lang="en-US" dirty="0"/>
              <a:t>1</a:t>
            </a:r>
          </a:p>
        </p:txBody>
      </p:sp>
      <p:sp>
        <p:nvSpPr>
          <p:cNvPr id="8" name="TextBox 7">
            <a:extLst>
              <a:ext uri="{FF2B5EF4-FFF2-40B4-BE49-F238E27FC236}">
                <a16:creationId xmlns:a16="http://schemas.microsoft.com/office/drawing/2014/main" id="{6286D7B4-9921-42D5-B331-C56ABE6D77EE}"/>
              </a:ext>
            </a:extLst>
          </p:cNvPr>
          <p:cNvSpPr txBox="1"/>
          <p:nvPr/>
        </p:nvSpPr>
        <p:spPr>
          <a:xfrm>
            <a:off x="2971800" y="609600"/>
            <a:ext cx="6248400" cy="2215991"/>
          </a:xfrm>
          <a:prstGeom prst="rect">
            <a:avLst/>
          </a:prstGeom>
          <a:noFill/>
        </p:spPr>
        <p:txBody>
          <a:bodyPr wrap="square" rtlCol="0">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The Scholarship Fund of the Worcester District Medical Society</a:t>
            </a:r>
          </a:p>
          <a:p>
            <a:pPr algn="ctr"/>
            <a:r>
              <a:rPr lang="en-US" sz="2400" b="1" i="1" dirty="0">
                <a:latin typeface="Tahoma" panose="020B0604030504040204" pitchFamily="34" charset="0"/>
                <a:ea typeface="Tahoma" panose="020B0604030504040204" pitchFamily="34" charset="0"/>
                <a:cs typeface="Tahoma" panose="020B0604030504040204" pitchFamily="34" charset="0"/>
              </a:rPr>
              <a:t>And </a:t>
            </a:r>
          </a:p>
          <a:p>
            <a:pPr algn="ctr"/>
            <a:r>
              <a:rPr lang="en-US" sz="2400" b="1" dirty="0">
                <a:latin typeface="Tahoma" panose="020B0604030504040204" pitchFamily="34" charset="0"/>
                <a:ea typeface="Tahoma" panose="020B0604030504040204" pitchFamily="34" charset="0"/>
                <a:cs typeface="Tahoma" panose="020B0604030504040204" pitchFamily="34" charset="0"/>
              </a:rPr>
              <a:t>The Worcester District Medical Society Alliance</a:t>
            </a:r>
            <a:endParaRPr lang="en-US" sz="2000" b="1"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pic>
        <p:nvPicPr>
          <p:cNvPr id="7" name="Picture 6" descr="WDMS Logo from Ken - Dark GREEN... small.png"/>
          <p:cNvPicPr>
            <a:picLocks noChangeAspect="1"/>
          </p:cNvPicPr>
          <p:nvPr/>
        </p:nvPicPr>
        <p:blipFill>
          <a:blip r:embed="rId2" cstate="print"/>
          <a:stretch>
            <a:fillRect/>
          </a:stretch>
        </p:blipFill>
        <p:spPr>
          <a:xfrm>
            <a:off x="2286000" y="2514600"/>
            <a:ext cx="2057851" cy="2057851"/>
          </a:xfrm>
          <a:prstGeom prst="rect">
            <a:avLst/>
          </a:prstGeom>
        </p:spPr>
      </p:pic>
      <p:pic>
        <p:nvPicPr>
          <p:cNvPr id="5" name="Picture 4" descr="A blue and white logo&#10;&#10;AI-generated content may be incorrect.">
            <a:extLst>
              <a:ext uri="{FF2B5EF4-FFF2-40B4-BE49-F238E27FC236}">
                <a16:creationId xmlns:a16="http://schemas.microsoft.com/office/drawing/2014/main" id="{0FD1332A-44D1-8D7C-B490-477CBA588C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351" y="2641050"/>
            <a:ext cx="2133600" cy="2057851"/>
          </a:xfrm>
          <a:prstGeom prst="rect">
            <a:avLst/>
          </a:prstGeom>
        </p:spPr>
      </p:pic>
      <p:sp>
        <p:nvSpPr>
          <p:cNvPr id="6" name="TextBox 5">
            <a:extLst>
              <a:ext uri="{FF2B5EF4-FFF2-40B4-BE49-F238E27FC236}">
                <a16:creationId xmlns:a16="http://schemas.microsoft.com/office/drawing/2014/main" id="{C8BB98A0-66B0-217B-671E-D9FA2E7C4FA5}"/>
              </a:ext>
            </a:extLst>
          </p:cNvPr>
          <p:cNvSpPr txBox="1"/>
          <p:nvPr/>
        </p:nvSpPr>
        <p:spPr>
          <a:xfrm>
            <a:off x="6400800" y="4877012"/>
            <a:ext cx="3200400" cy="707886"/>
          </a:xfrm>
          <a:prstGeom prst="rect">
            <a:avLst/>
          </a:prstGeom>
          <a:noFill/>
        </p:spPr>
        <p:txBody>
          <a:bodyPr wrap="square" rtlCol="0">
            <a:spAutoFit/>
          </a:bodyPr>
          <a:lstStyle/>
          <a:p>
            <a:pPr algn="ctr"/>
            <a:r>
              <a:rPr lang="en-US" sz="2000" b="1" dirty="0">
                <a:latin typeface="Tahoma" panose="020B0604030504040204" pitchFamily="34" charset="0"/>
                <a:ea typeface="Tahoma" panose="020B0604030504040204" pitchFamily="34" charset="0"/>
                <a:cs typeface="Tahoma" panose="020B0604030504040204" pitchFamily="34" charset="0"/>
              </a:rPr>
              <a:t>2025 WDMSA Nursing Student Awards</a:t>
            </a:r>
          </a:p>
        </p:txBody>
      </p:sp>
    </p:spTree>
    <p:extLst>
      <p:ext uri="{BB962C8B-B14F-4D97-AF65-F5344CB8AC3E}">
        <p14:creationId xmlns:p14="http://schemas.microsoft.com/office/powerpoint/2010/main" val="4256802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8"/>
        <p:cNvGrpSpPr/>
        <p:nvPr/>
      </p:nvGrpSpPr>
      <p:grpSpPr>
        <a:xfrm>
          <a:off x="0" y="0"/>
          <a:ext cx="0" cy="0"/>
          <a:chOff x="0" y="0"/>
          <a:chExt cx="0" cy="0"/>
        </a:xfrm>
      </p:grpSpPr>
      <p:sp useBgFill="1">
        <p:nvSpPr>
          <p:cNvPr id="225" name="Rectangle 22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Google Shape;219;g19400bc008e_7_118"/>
          <p:cNvSpPr txBox="1"/>
          <p:nvPr/>
        </p:nvSpPr>
        <p:spPr>
          <a:xfrm>
            <a:off x="890338" y="640080"/>
            <a:ext cx="4519862" cy="2029968"/>
          </a:xfrm>
          <a:prstGeom prst="rect">
            <a:avLst/>
          </a:prstGeom>
        </p:spPr>
        <p:txBody>
          <a:bodyPr spcFirstLastPara="1" vert="horz" lIns="91440" tIns="45720" rIns="91440" bIns="45720" rtlCol="0" anchor="b" anchorCtr="0">
            <a:normAutofit/>
          </a:bodyPr>
          <a:lstStyle/>
          <a:p>
            <a:pPr>
              <a:lnSpc>
                <a:spcPct val="90000"/>
              </a:lnSpc>
              <a:spcBef>
                <a:spcPct val="0"/>
              </a:spcBef>
              <a:spcAft>
                <a:spcPts val="600"/>
              </a:spcAft>
            </a:pPr>
            <a:r>
              <a:rPr lang="en-US" sz="4000" dirty="0">
                <a:latin typeface="+mj-lt"/>
                <a:ea typeface="+mj-ea"/>
                <a:cs typeface="+mj-cs"/>
                <a:sym typeface="Tahoma"/>
              </a:rPr>
              <a:t>Dr. Michele Pugnaire</a:t>
            </a:r>
            <a:endParaRPr lang="en-US" sz="4000" dirty="0">
              <a:latin typeface="+mj-lt"/>
              <a:ea typeface="+mj-ea"/>
              <a:cs typeface="+mj-cs"/>
            </a:endParaRPr>
          </a:p>
          <a:p>
            <a:pPr>
              <a:lnSpc>
                <a:spcPct val="90000"/>
              </a:lnSpc>
              <a:spcBef>
                <a:spcPct val="0"/>
              </a:spcBef>
              <a:spcAft>
                <a:spcPts val="600"/>
              </a:spcAft>
            </a:pPr>
            <a:endParaRPr lang="en-US" sz="4600" dirty="0">
              <a:latin typeface="+mj-lt"/>
              <a:ea typeface="+mj-ea"/>
              <a:cs typeface="+mj-cs"/>
              <a:sym typeface="Calibri"/>
            </a:endParaRPr>
          </a:p>
        </p:txBody>
      </p:sp>
      <p:sp>
        <p:nvSpPr>
          <p:cNvPr id="22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0" name="Google Shape;220;g19400bc008e_7_118"/>
          <p:cNvPicPr preferRelativeResize="0"/>
          <p:nvPr/>
        </p:nvPicPr>
        <p:blipFill rotWithShape="1">
          <a:blip r:embed="rId3"/>
          <a:srcRect t="2121" r="-1" b="18120"/>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
        <p:nvSpPr>
          <p:cNvPr id="3" name="TextBox 2">
            <a:extLst>
              <a:ext uri="{FF2B5EF4-FFF2-40B4-BE49-F238E27FC236}">
                <a16:creationId xmlns:a16="http://schemas.microsoft.com/office/drawing/2014/main" id="{74A93266-8F9B-F74F-8066-FB03425A0B85}"/>
              </a:ext>
            </a:extLst>
          </p:cNvPr>
          <p:cNvSpPr txBox="1"/>
          <p:nvPr/>
        </p:nvSpPr>
        <p:spPr>
          <a:xfrm>
            <a:off x="838200" y="4724400"/>
            <a:ext cx="3849302" cy="1015663"/>
          </a:xfrm>
          <a:prstGeom prst="rect">
            <a:avLst/>
          </a:prstGeom>
          <a:noFill/>
        </p:spPr>
        <p:txBody>
          <a:bodyPr wrap="square">
            <a:spAutoFit/>
          </a:bodyPr>
          <a:lstStyle/>
          <a:p>
            <a:r>
              <a:rPr lang="en-US" sz="3000" dirty="0">
                <a:latin typeface="+mj-lt"/>
                <a:ea typeface="+mj-ea"/>
                <a:cs typeface="+mj-cs"/>
                <a:sym typeface="Tahoma"/>
              </a:rPr>
              <a:t>Chair, WDMS Scholarship Committee</a:t>
            </a:r>
            <a:endParaRPr lang="en-US" sz="3000" dirty="0"/>
          </a:p>
        </p:txBody>
      </p:sp>
    </p:spTree>
    <p:extLst>
      <p:ext uri="{BB962C8B-B14F-4D97-AF65-F5344CB8AC3E}">
        <p14:creationId xmlns:p14="http://schemas.microsoft.com/office/powerpoint/2010/main" val="3434361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77000" y="497117"/>
            <a:ext cx="4818888" cy="1476801"/>
          </a:xfrm>
        </p:spPr>
        <p:txBody>
          <a:bodyPr anchor="b">
            <a:normAutofit/>
          </a:bodyPr>
          <a:lstStyle/>
          <a:p>
            <a:pPr>
              <a:lnSpc>
                <a:spcPct val="90000"/>
              </a:lnSpc>
            </a:pPr>
            <a:r>
              <a:rPr lang="en-US" sz="4200" dirty="0"/>
              <a:t>    WDMS Scholarship </a:t>
            </a:r>
            <a:br>
              <a:rPr lang="en-US" sz="4200" dirty="0"/>
            </a:br>
            <a:r>
              <a:rPr lang="en-US" sz="4200" dirty="0"/>
              <a:t>     Committee</a:t>
            </a:r>
          </a:p>
        </p:txBody>
      </p:sp>
      <p:pic>
        <p:nvPicPr>
          <p:cNvPr id="5" name="Picture 4" descr="WDMS Logo from Ken - Dark GREEN... small.png"/>
          <p:cNvPicPr>
            <a:picLocks noChangeAspect="1"/>
          </p:cNvPicPr>
          <p:nvPr/>
        </p:nvPicPr>
        <p:blipFill>
          <a:blip r:embed="rId2" cstate="print"/>
          <a:stretch>
            <a:fillRect/>
          </a:stretch>
        </p:blipFill>
        <p:spPr>
          <a:xfrm>
            <a:off x="630936" y="699516"/>
            <a:ext cx="5458968" cy="5458968"/>
          </a:xfrm>
          <a:prstGeom prst="rect">
            <a:avLst/>
          </a:prstGeom>
        </p:spPr>
      </p:pic>
      <p:sp>
        <p:nvSpPr>
          <p:cNvPr id="12"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739128" y="2664886"/>
            <a:ext cx="4818888" cy="3927938"/>
          </a:xfrm>
        </p:spPr>
        <p:txBody>
          <a:bodyPr anchor="t">
            <a:normAutofit fontScale="92500" lnSpcReduction="10000"/>
          </a:bodyPr>
          <a:lstStyle/>
          <a:p>
            <a:pPr>
              <a:lnSpc>
                <a:spcPct val="90000"/>
              </a:lnSpc>
              <a:buNone/>
            </a:pPr>
            <a:r>
              <a:rPr lang="en-US" sz="1800" dirty="0"/>
              <a:t>Dr. Michele Pugnaire, Chair</a:t>
            </a:r>
          </a:p>
          <a:p>
            <a:pPr>
              <a:lnSpc>
                <a:spcPct val="90000"/>
              </a:lnSpc>
              <a:buNone/>
            </a:pPr>
            <a:r>
              <a:rPr lang="en-US" sz="1800" dirty="0"/>
              <a:t>Dr. Sahdev Passey, Trustee</a:t>
            </a:r>
          </a:p>
          <a:p>
            <a:pPr>
              <a:lnSpc>
                <a:spcPct val="90000"/>
              </a:lnSpc>
              <a:buNone/>
            </a:pPr>
            <a:r>
              <a:rPr lang="en-US" sz="1800" dirty="0"/>
              <a:t>Dr. Janet Abrahamian</a:t>
            </a:r>
          </a:p>
          <a:p>
            <a:pPr>
              <a:lnSpc>
                <a:spcPct val="90000"/>
              </a:lnSpc>
              <a:buNone/>
            </a:pPr>
            <a:r>
              <a:rPr lang="en-US" sz="1800" dirty="0"/>
              <a:t>Dr. Robert Bessette</a:t>
            </a:r>
          </a:p>
          <a:p>
            <a:pPr>
              <a:lnSpc>
                <a:spcPct val="90000"/>
              </a:lnSpc>
              <a:buNone/>
            </a:pPr>
            <a:r>
              <a:rPr lang="en-US" sz="1800" dirty="0"/>
              <a:t>Dr. Susan George</a:t>
            </a:r>
          </a:p>
          <a:p>
            <a:pPr>
              <a:lnSpc>
                <a:spcPct val="90000"/>
              </a:lnSpc>
              <a:buNone/>
            </a:pPr>
            <a:r>
              <a:rPr lang="en-US" sz="1800" dirty="0"/>
              <a:t>Dr. Rebecca Kowaloff</a:t>
            </a:r>
          </a:p>
          <a:p>
            <a:pPr>
              <a:lnSpc>
                <a:spcPct val="90000"/>
              </a:lnSpc>
              <a:buNone/>
            </a:pPr>
            <a:r>
              <a:rPr lang="en-US" sz="1800" dirty="0"/>
              <a:t>Dr. Heidi Leftwich</a:t>
            </a:r>
          </a:p>
          <a:p>
            <a:pPr>
              <a:lnSpc>
                <a:spcPct val="90000"/>
              </a:lnSpc>
              <a:buNone/>
            </a:pPr>
            <a:r>
              <a:rPr lang="en-US" sz="1800" dirty="0"/>
              <a:t>Dr. Jane Lochrie</a:t>
            </a:r>
          </a:p>
          <a:p>
            <a:pPr>
              <a:lnSpc>
                <a:spcPct val="90000"/>
              </a:lnSpc>
              <a:buNone/>
            </a:pPr>
            <a:r>
              <a:rPr lang="en-US" sz="1800" dirty="0"/>
              <a:t>Dr. Susan Moran</a:t>
            </a:r>
          </a:p>
          <a:p>
            <a:pPr>
              <a:lnSpc>
                <a:spcPct val="90000"/>
              </a:lnSpc>
              <a:buNone/>
            </a:pPr>
            <a:r>
              <a:rPr lang="en-US" sz="1800" dirty="0"/>
              <a:t>Dr. Nitin Trivedi</a:t>
            </a:r>
          </a:p>
          <a:p>
            <a:pPr>
              <a:lnSpc>
                <a:spcPct val="90000"/>
              </a:lnSpc>
              <a:buNone/>
            </a:pPr>
            <a:r>
              <a:rPr lang="en-US" sz="1800" dirty="0"/>
              <a:t>Dr. Karl Uy</a:t>
            </a:r>
          </a:p>
          <a:p>
            <a:pPr>
              <a:lnSpc>
                <a:spcPct val="90000"/>
              </a:lnSpc>
              <a:buNone/>
            </a:pPr>
            <a:r>
              <a:rPr lang="en-US" sz="1800" dirty="0"/>
              <a:t>Dr. Bennett Vogt</a:t>
            </a:r>
          </a:p>
          <a:p>
            <a:pPr>
              <a:lnSpc>
                <a:spcPct val="90000"/>
              </a:lnSpc>
              <a:buNone/>
            </a:pPr>
            <a:r>
              <a:rPr lang="en-US" sz="1800" dirty="0"/>
              <a:t>Dr. Martha Waite</a:t>
            </a:r>
          </a:p>
          <a:p>
            <a:pPr>
              <a:lnSpc>
                <a:spcPct val="90000"/>
              </a:lnSpc>
              <a:buNone/>
            </a:pPr>
            <a:r>
              <a:rPr lang="en-US" sz="1800" dirty="0"/>
              <a:t>Dr. Giles Whalen</a:t>
            </a:r>
          </a:p>
          <a:p>
            <a:pPr>
              <a:lnSpc>
                <a:spcPct val="90000"/>
              </a:lnSpc>
              <a:buNone/>
            </a:pPr>
            <a:endParaRPr lang="en-US" sz="1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1E29A57-68F9-9EC6-E648-A0B3909AA2A8}"/>
              </a:ext>
            </a:extLst>
          </p:cNvPr>
          <p:cNvSpPr txBox="1"/>
          <p:nvPr/>
        </p:nvSpPr>
        <p:spPr>
          <a:xfrm>
            <a:off x="381000" y="2872899"/>
            <a:ext cx="9753600" cy="3320668"/>
          </a:xfrm>
          <a:prstGeom prst="rect">
            <a:avLst/>
          </a:prstGeom>
        </p:spPr>
        <p:txBody>
          <a:bodyPr vert="horz" lIns="91440" tIns="45720" rIns="91440" bIns="45720" rtlCol="0">
            <a:normAutofit/>
          </a:bodyPr>
          <a:lstStyle/>
          <a:p>
            <a:pPr>
              <a:lnSpc>
                <a:spcPct val="90000"/>
              </a:lnSpc>
              <a:spcAft>
                <a:spcPts val="600"/>
              </a:spcAft>
            </a:pPr>
            <a:endParaRPr lang="en-US" sz="1400" b="1" dirty="0"/>
          </a:p>
          <a:p>
            <a:pPr>
              <a:lnSpc>
                <a:spcPct val="90000"/>
              </a:lnSpc>
              <a:spcAft>
                <a:spcPts val="600"/>
              </a:spcAft>
            </a:pPr>
            <a:endParaRPr lang="en-US" sz="1400" b="1" dirty="0"/>
          </a:p>
          <a:p>
            <a:pPr>
              <a:lnSpc>
                <a:spcPct val="90000"/>
              </a:lnSpc>
              <a:spcAft>
                <a:spcPts val="600"/>
              </a:spcAft>
            </a:pPr>
            <a:r>
              <a:rPr lang="en-US" b="1" dirty="0"/>
              <a:t>Member			Dates				WDMS Member </a:t>
            </a:r>
          </a:p>
          <a:p>
            <a:pPr>
              <a:lnSpc>
                <a:spcPct val="90000"/>
              </a:lnSpc>
              <a:spcAft>
                <a:spcPts val="600"/>
              </a:spcAft>
            </a:pPr>
            <a:endParaRPr lang="en-US" dirty="0"/>
          </a:p>
          <a:p>
            <a:pPr>
              <a:lnSpc>
                <a:spcPct val="90000"/>
              </a:lnSpc>
              <a:spcAft>
                <a:spcPts val="600"/>
              </a:spcAft>
            </a:pPr>
            <a:r>
              <a:rPr lang="en-US" dirty="0"/>
              <a:t>Joseph Cocozzella, MD	December 26, 1942 -  June 29, 2025	1977-1986, 1996-1999</a:t>
            </a:r>
          </a:p>
          <a:p>
            <a:pPr>
              <a:lnSpc>
                <a:spcPct val="90000"/>
              </a:lnSpc>
              <a:spcAft>
                <a:spcPts val="600"/>
              </a:spcAft>
            </a:pPr>
            <a:r>
              <a:rPr lang="en-US" dirty="0"/>
              <a:t>Satish Shrivastava, MD	August 26, 1930  -  May 2, 2025	dates unknown</a:t>
            </a:r>
          </a:p>
          <a:p>
            <a:pPr>
              <a:lnSpc>
                <a:spcPct val="90000"/>
              </a:lnSpc>
              <a:spcAft>
                <a:spcPts val="600"/>
              </a:spcAft>
            </a:pPr>
            <a:r>
              <a:rPr lang="en-US" dirty="0"/>
              <a:t>Svend Brunn, MD (WN)	September 11, 1939  -  May 14, 2025	(Worcester North), since 1972</a:t>
            </a:r>
            <a:br>
              <a:rPr lang="en-US" sz="1400" b="1" dirty="0"/>
            </a:br>
            <a:endParaRPr lang="en-US" sz="1400" dirty="0"/>
          </a:p>
        </p:txBody>
      </p:sp>
      <p:pic>
        <p:nvPicPr>
          <p:cNvPr id="4" name="Picture 1" descr="WDMS Logo from Ken - Dark GREEN">
            <a:extLst>
              <a:ext uri="{FF2B5EF4-FFF2-40B4-BE49-F238E27FC236}">
                <a16:creationId xmlns:a16="http://schemas.microsoft.com/office/drawing/2014/main" id="{7225C04D-6343-99F2-6EC2-A6F6FB3AFD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302"/>
          <a:stretch>
            <a:fillRect/>
          </a:stretch>
        </p:blipFill>
        <p:spPr bwMode="auto">
          <a:xfrm>
            <a:off x="8001392" y="373729"/>
            <a:ext cx="2506744" cy="249917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1B368F0-CF28-93FB-3059-1FDD0C0B76D8}"/>
              </a:ext>
            </a:extLst>
          </p:cNvPr>
          <p:cNvSpPr txBox="1"/>
          <p:nvPr/>
        </p:nvSpPr>
        <p:spPr>
          <a:xfrm>
            <a:off x="659958" y="1387030"/>
            <a:ext cx="4750242" cy="618631"/>
          </a:xfrm>
          <a:prstGeom prst="rect">
            <a:avLst/>
          </a:prstGeom>
          <a:noFill/>
        </p:spPr>
        <p:txBody>
          <a:bodyPr wrap="square" rtlCol="0">
            <a:spAutoFit/>
          </a:bodyPr>
          <a:lstStyle/>
          <a:p>
            <a:pPr>
              <a:lnSpc>
                <a:spcPct val="90000"/>
              </a:lnSpc>
              <a:spcAft>
                <a:spcPts val="600"/>
              </a:spcAft>
            </a:pPr>
            <a:r>
              <a:rPr lang="en-US" sz="3800" dirty="0"/>
              <a:t>Moment of Silence</a:t>
            </a:r>
          </a:p>
        </p:txBody>
      </p:sp>
    </p:spTree>
    <p:extLst>
      <p:ext uri="{BB962C8B-B14F-4D97-AF65-F5344CB8AC3E}">
        <p14:creationId xmlns:p14="http://schemas.microsoft.com/office/powerpoint/2010/main" val="2841469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846320" cy="1956841"/>
          </a:xfrm>
        </p:spPr>
        <p:txBody>
          <a:bodyPr vert="horz" lIns="91440" tIns="45720" rIns="91440" bIns="45720" rtlCol="0" anchor="b">
            <a:normAutofit/>
          </a:bodyPr>
          <a:lstStyle/>
          <a:p>
            <a:pPr>
              <a:lnSpc>
                <a:spcPct val="90000"/>
              </a:lnSpc>
            </a:pPr>
            <a:r>
              <a:rPr lang="en-US" sz="3200"/>
              <a:t>KwesiBanafo </a:t>
            </a:r>
            <a:r>
              <a:rPr lang="en-US" sz="3200" dirty="0"/>
              <a:t>Abbeyquaye</a:t>
            </a:r>
            <a:br>
              <a:rPr lang="en-US" sz="3000" dirty="0"/>
            </a:br>
            <a:r>
              <a:rPr lang="en-US" sz="3000" dirty="0"/>
              <a:t>UMass Chan Medical School</a:t>
            </a:r>
            <a:br>
              <a:rPr lang="en-US" sz="3000" dirty="0"/>
            </a:br>
            <a:endParaRPr lang="en-US" sz="30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204777" y="2915457"/>
            <a:ext cx="5106925" cy="3320668"/>
          </a:xfrm>
        </p:spPr>
        <p:txBody>
          <a:bodyPr vert="horz" lIns="91440" tIns="45720" rIns="91440" bIns="45720" rtlCol="0">
            <a:normAutofit/>
          </a:bodyPr>
          <a:lstStyle/>
          <a:p>
            <a:pPr indent="-228600">
              <a:lnSpc>
                <a:spcPct val="90000"/>
              </a:lnSpc>
              <a:buFont typeface="Arial" panose="020B0604020202020204" pitchFamily="34" charset="0"/>
              <a:buChar char="•"/>
            </a:pPr>
            <a:endParaRPr lang="en-US" sz="2200" dirty="0"/>
          </a:p>
          <a:p>
            <a:pPr>
              <a:lnSpc>
                <a:spcPct val="90000"/>
              </a:lnSpc>
            </a:pPr>
            <a:r>
              <a:rPr lang="en-US" sz="2200" dirty="0"/>
              <a:t>The Paulette Griffin-Pugnaire Book Award </a:t>
            </a:r>
            <a:br>
              <a:rPr lang="en-US" sz="2200" dirty="0"/>
            </a:br>
            <a:br>
              <a:rPr lang="en-US" sz="2200" dirty="0"/>
            </a:br>
            <a:r>
              <a:rPr lang="en-US" sz="2200" i="1" dirty="0"/>
              <a:t>and</a:t>
            </a:r>
            <a:r>
              <a:rPr lang="en-US" sz="2200" dirty="0"/>
              <a:t> the Dr. M. Elizabeth Fletcher Book Award from Reliant Medical Group/Optum</a:t>
            </a:r>
          </a:p>
        </p:txBody>
      </p:sp>
      <p:pic>
        <p:nvPicPr>
          <p:cNvPr id="6" name="Picture 5" descr="A person wearing a tie and glasses&#10;&#10;AI-generated content may be incorrect.">
            <a:extLst>
              <a:ext uri="{FF2B5EF4-FFF2-40B4-BE49-F238E27FC236}">
                <a16:creationId xmlns:a16="http://schemas.microsoft.com/office/drawing/2014/main" id="{2E6BF346-3BC2-A0D4-8E1C-0C194A3C37D7}"/>
              </a:ext>
            </a:extLst>
          </p:cNvPr>
          <p:cNvPicPr>
            <a:picLocks noChangeAspect="1"/>
          </p:cNvPicPr>
          <p:nvPr/>
        </p:nvPicPr>
        <p:blipFill>
          <a:blip r:embed="rId2" cstate="print">
            <a:extLst>
              <a:ext uri="{28A0092B-C50C-407E-A947-70E740481C1C}">
                <a14:useLocalDpi xmlns:a14="http://schemas.microsoft.com/office/drawing/2010/main" val="0"/>
              </a:ext>
            </a:extLst>
          </a:blip>
          <a:srcRect l="1732" r="3483"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170689"/>
            <a:ext cx="4770120" cy="2148688"/>
          </a:xfrm>
        </p:spPr>
        <p:txBody>
          <a:bodyPr vert="horz" lIns="91440" tIns="45720" rIns="91440" bIns="45720" rtlCol="0" anchor="b">
            <a:normAutofit fontScale="90000"/>
          </a:bodyPr>
          <a:lstStyle/>
          <a:p>
            <a:pPr>
              <a:lnSpc>
                <a:spcPct val="90000"/>
              </a:lnSpc>
            </a:pPr>
            <a:r>
              <a:rPr lang="en-US" sz="3400" dirty="0"/>
              <a:t>Jake Ayisi</a:t>
            </a:r>
            <a:br>
              <a:rPr lang="en-US" sz="3400" dirty="0"/>
            </a:br>
            <a:r>
              <a:rPr lang="en-US" sz="3400" dirty="0"/>
              <a:t>Robert Larner, MD College of Medicine at the University of Vermont</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228599" y="2878290"/>
            <a:ext cx="5081577" cy="3320668"/>
          </a:xfrm>
        </p:spPr>
        <p:txBody>
          <a:bodyPr vert="horz" lIns="91440" tIns="45720" rIns="91440" bIns="45720" rtlCol="0">
            <a:normAutofit/>
          </a:bodyPr>
          <a:lstStyle/>
          <a:p>
            <a:pPr>
              <a:lnSpc>
                <a:spcPct val="90000"/>
              </a:lnSpc>
            </a:pPr>
            <a:endParaRPr lang="en-US" sz="2200" dirty="0"/>
          </a:p>
          <a:p>
            <a:pPr>
              <a:lnSpc>
                <a:spcPct val="90000"/>
              </a:lnSpc>
            </a:pPr>
            <a:endParaRPr lang="en-US" sz="2200" dirty="0"/>
          </a:p>
          <a:p>
            <a:pPr>
              <a:lnSpc>
                <a:spcPct val="90000"/>
              </a:lnSpc>
            </a:pPr>
            <a:r>
              <a:rPr lang="en-US" sz="2200" dirty="0"/>
              <a:t>The Dr. Leonard Morse Scholarship Award </a:t>
            </a:r>
            <a:r>
              <a:rPr lang="en-US" sz="2200" i="1" dirty="0"/>
              <a:t>and </a:t>
            </a:r>
            <a:r>
              <a:rPr lang="en-US" sz="2200" dirty="0"/>
              <a:t>Dr. </a:t>
            </a:r>
            <a:r>
              <a:rPr lang="en-US" sz="2200" err="1"/>
              <a:t>M</a:t>
            </a:r>
            <a:r>
              <a:rPr lang="en-US" sz="2200"/>
              <a:t>. Elizabeth </a:t>
            </a:r>
            <a:r>
              <a:rPr lang="en-US" sz="2200" dirty="0"/>
              <a:t>Fletcher </a:t>
            </a:r>
            <a:br>
              <a:rPr lang="en-US" sz="2200" dirty="0"/>
            </a:br>
            <a:r>
              <a:rPr lang="en-US" sz="2200" dirty="0"/>
              <a:t>Scholarship Award by Reliant Medical Group/Optum</a:t>
            </a:r>
          </a:p>
          <a:p>
            <a:pPr indent="-228600">
              <a:lnSpc>
                <a:spcPct val="90000"/>
              </a:lnSpc>
              <a:buFont typeface="Arial" panose="020B0604020202020204" pitchFamily="34" charset="0"/>
              <a:buChar char="•"/>
            </a:pPr>
            <a:endParaRPr lang="en-US" sz="2200" dirty="0"/>
          </a:p>
          <a:p>
            <a:pPr indent="-228600">
              <a:lnSpc>
                <a:spcPct val="90000"/>
              </a:lnSpc>
              <a:buFont typeface="Arial" panose="020B0604020202020204" pitchFamily="34" charset="0"/>
              <a:buChar char="•"/>
            </a:pPr>
            <a:endParaRPr lang="en-US" sz="2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t="3488" b="21988"/>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90338" y="640080"/>
            <a:ext cx="3734014" cy="3566160"/>
          </a:xfrm>
        </p:spPr>
        <p:txBody>
          <a:bodyPr vert="horz" lIns="91440" tIns="45720" rIns="91440" bIns="45720" rtlCol="0" anchor="b">
            <a:normAutofit/>
          </a:bodyPr>
          <a:lstStyle/>
          <a:p>
            <a:pPr>
              <a:lnSpc>
                <a:spcPct val="90000"/>
              </a:lnSpc>
            </a:pPr>
            <a:br>
              <a:rPr lang="en-US" sz="4200" dirty="0"/>
            </a:br>
            <a:br>
              <a:rPr lang="en-US" sz="4200" dirty="0"/>
            </a:br>
            <a:r>
              <a:rPr lang="en-US" sz="3400" dirty="0"/>
              <a:t>Racquel Bitar</a:t>
            </a:r>
            <a:br>
              <a:rPr lang="en-US" sz="3400" dirty="0"/>
            </a:br>
            <a:r>
              <a:rPr lang="en-US" sz="3400" dirty="0"/>
              <a:t>UMass Chan Medical School</a:t>
            </a:r>
            <a:br>
              <a:rPr lang="en-US" sz="4200" dirty="0"/>
            </a:br>
            <a:endParaRPr lang="en-US" sz="4200" dirty="0"/>
          </a:p>
        </p:txBody>
      </p:sp>
      <p:sp>
        <p:nvSpPr>
          <p:cNvPr id="4" name="Text Placeholder 3"/>
          <p:cNvSpPr>
            <a:spLocks noGrp="1"/>
          </p:cNvSpPr>
          <p:nvPr>
            <p:ph type="body" sz="half" idx="2"/>
          </p:nvPr>
        </p:nvSpPr>
        <p:spPr>
          <a:xfrm>
            <a:off x="890339" y="4636008"/>
            <a:ext cx="3734014" cy="1572768"/>
          </a:xfrm>
        </p:spPr>
        <p:txBody>
          <a:bodyPr vert="horz" lIns="91440" tIns="45720" rIns="91440" bIns="45720" rtlCol="0">
            <a:normAutofit/>
          </a:bodyPr>
          <a:lstStyle/>
          <a:p>
            <a:pPr>
              <a:lnSpc>
                <a:spcPct val="90000"/>
              </a:lnSpc>
              <a:spcBef>
                <a:spcPts val="1000"/>
              </a:spcBef>
            </a:pPr>
            <a:r>
              <a:rPr lang="en-US" sz="2400" dirty="0"/>
              <a:t>The Dr. Samuel Pickens Scholarship Award </a:t>
            </a:r>
            <a:endParaRPr lang="en-US" sz="2400" i="1" dirty="0"/>
          </a:p>
        </p:txBody>
      </p:sp>
      <p:sp>
        <p:nvSpPr>
          <p:cNvPr id="1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person smiling&#10;&#10;AI-generated content may be incorrect.">
            <a:extLst>
              <a:ext uri="{FF2B5EF4-FFF2-40B4-BE49-F238E27FC236}">
                <a16:creationId xmlns:a16="http://schemas.microsoft.com/office/drawing/2014/main" id="{B9B4CC10-C478-A313-DB42-44E5015A3D18}"/>
              </a:ext>
            </a:extLst>
          </p:cNvPr>
          <p:cNvPicPr>
            <a:picLocks noChangeAspect="1"/>
          </p:cNvPicPr>
          <p:nvPr/>
        </p:nvPicPr>
        <p:blipFill>
          <a:blip r:embed="rId2">
            <a:extLst>
              <a:ext uri="{28A0092B-C50C-407E-A947-70E740481C1C}">
                <a14:useLocalDpi xmlns:a14="http://schemas.microsoft.com/office/drawing/2010/main" val="0"/>
              </a:ext>
            </a:extLst>
          </a:blip>
          <a:srcRect r="-1" b="25226"/>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3D4269-7840-27D7-8DDF-074C5E36B52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A046B4-B240-B093-E29F-AED4B9493361}"/>
              </a:ext>
            </a:extLst>
          </p:cNvPr>
          <p:cNvSpPr>
            <a:spLocks noGrp="1"/>
          </p:cNvSpPr>
          <p:nvPr>
            <p:ph type="title"/>
          </p:nvPr>
        </p:nvSpPr>
        <p:spPr>
          <a:xfrm>
            <a:off x="890338" y="640080"/>
            <a:ext cx="3734014" cy="2179320"/>
          </a:xfrm>
        </p:spPr>
        <p:txBody>
          <a:bodyPr vert="horz" lIns="91440" tIns="45720" rIns="91440" bIns="45720" rtlCol="0" anchor="b">
            <a:normAutofit/>
          </a:bodyPr>
          <a:lstStyle/>
          <a:p>
            <a:pPr>
              <a:lnSpc>
                <a:spcPct val="90000"/>
              </a:lnSpc>
            </a:pPr>
            <a:r>
              <a:rPr lang="en-US" sz="3200" dirty="0"/>
              <a:t>Arpan Bose</a:t>
            </a:r>
            <a:br>
              <a:rPr lang="en-US" sz="3200" dirty="0"/>
            </a:br>
            <a:r>
              <a:rPr lang="en-US" sz="3200" dirty="0"/>
              <a:t>UMass Chan Medical School</a:t>
            </a:r>
          </a:p>
        </p:txBody>
      </p:sp>
      <p:sp>
        <p:nvSpPr>
          <p:cNvPr id="4" name="Text Placeholder 3">
            <a:extLst>
              <a:ext uri="{FF2B5EF4-FFF2-40B4-BE49-F238E27FC236}">
                <a16:creationId xmlns:a16="http://schemas.microsoft.com/office/drawing/2014/main" id="{B740111C-38FF-CC71-128F-5C3C2587BCA3}"/>
              </a:ext>
            </a:extLst>
          </p:cNvPr>
          <p:cNvSpPr>
            <a:spLocks noGrp="1"/>
          </p:cNvSpPr>
          <p:nvPr>
            <p:ph type="body" sz="half" idx="2"/>
          </p:nvPr>
        </p:nvSpPr>
        <p:spPr>
          <a:xfrm>
            <a:off x="890339" y="4636008"/>
            <a:ext cx="3734014" cy="1572768"/>
          </a:xfrm>
        </p:spPr>
        <p:txBody>
          <a:bodyPr vert="horz" lIns="91440" tIns="45720" rIns="91440" bIns="45720" rtlCol="0">
            <a:normAutofit/>
          </a:bodyPr>
          <a:lstStyle/>
          <a:p>
            <a:pPr>
              <a:lnSpc>
                <a:spcPct val="90000"/>
              </a:lnSpc>
              <a:spcBef>
                <a:spcPts val="1000"/>
              </a:spcBef>
            </a:pPr>
            <a:r>
              <a:rPr lang="en-US" sz="2400" dirty="0"/>
              <a:t>The Dr. Burte Guterman Scholarship Award</a:t>
            </a:r>
          </a:p>
        </p:txBody>
      </p:sp>
      <p:sp>
        <p:nvSpPr>
          <p:cNvPr id="1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in a suit and tie&#10;&#10;AI-generated content may be incorrect.">
            <a:extLst>
              <a:ext uri="{FF2B5EF4-FFF2-40B4-BE49-F238E27FC236}">
                <a16:creationId xmlns:a16="http://schemas.microsoft.com/office/drawing/2014/main" id="{F5BFB3DB-851A-B0FD-C538-BEE11DC794E1}"/>
              </a:ext>
            </a:extLst>
          </p:cNvPr>
          <p:cNvPicPr>
            <a:picLocks noChangeAspect="1"/>
          </p:cNvPicPr>
          <p:nvPr/>
        </p:nvPicPr>
        <p:blipFill>
          <a:blip r:embed="rId2">
            <a:extLst>
              <a:ext uri="{28A0092B-C50C-407E-A947-70E740481C1C}">
                <a14:useLocalDpi xmlns:a14="http://schemas.microsoft.com/office/drawing/2010/main" val="0"/>
              </a:ext>
            </a:extLst>
          </a:blip>
          <a:srcRect t="20726" b="12975"/>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53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29F257-F3F6-58D0-B294-39A7F38A9F5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6F26BF-9CA5-84FB-CE54-3BD012CEC9DE}"/>
              </a:ext>
            </a:extLst>
          </p:cNvPr>
          <p:cNvSpPr>
            <a:spLocks noGrp="1"/>
          </p:cNvSpPr>
          <p:nvPr>
            <p:ph type="title"/>
          </p:nvPr>
        </p:nvSpPr>
        <p:spPr>
          <a:xfrm>
            <a:off x="228600" y="640080"/>
            <a:ext cx="5410200" cy="2904744"/>
          </a:xfrm>
        </p:spPr>
        <p:txBody>
          <a:bodyPr vert="horz" lIns="91440" tIns="45720" rIns="91440" bIns="45720" rtlCol="0" anchor="b">
            <a:normAutofit/>
          </a:bodyPr>
          <a:lstStyle/>
          <a:p>
            <a:pPr>
              <a:lnSpc>
                <a:spcPct val="90000"/>
              </a:lnSpc>
            </a:pPr>
            <a:r>
              <a:rPr lang="en-US" sz="3800" dirty="0"/>
              <a:t>Brianna Chamberlain</a:t>
            </a:r>
            <a:br>
              <a:rPr lang="en-US" sz="3800" dirty="0"/>
            </a:br>
            <a:r>
              <a:rPr lang="en-US" sz="3800" dirty="0"/>
              <a:t>University of New England School of Medicine</a:t>
            </a:r>
          </a:p>
        </p:txBody>
      </p:sp>
      <p:sp>
        <p:nvSpPr>
          <p:cNvPr id="4" name="Text Placeholder 3">
            <a:extLst>
              <a:ext uri="{FF2B5EF4-FFF2-40B4-BE49-F238E27FC236}">
                <a16:creationId xmlns:a16="http://schemas.microsoft.com/office/drawing/2014/main" id="{DE0DFB68-C72D-521E-AB2A-680B4D3B91CE}"/>
              </a:ext>
            </a:extLst>
          </p:cNvPr>
          <p:cNvSpPr>
            <a:spLocks noGrp="1"/>
          </p:cNvSpPr>
          <p:nvPr>
            <p:ph type="body" sz="half" idx="2"/>
          </p:nvPr>
        </p:nvSpPr>
        <p:spPr>
          <a:xfrm>
            <a:off x="890339" y="4636008"/>
            <a:ext cx="3734014" cy="1572768"/>
          </a:xfrm>
        </p:spPr>
        <p:txBody>
          <a:bodyPr vert="horz" lIns="91440" tIns="45720" rIns="91440" bIns="45720" rtlCol="0">
            <a:normAutofit/>
          </a:bodyPr>
          <a:lstStyle/>
          <a:p>
            <a:pPr>
              <a:lnSpc>
                <a:spcPct val="90000"/>
              </a:lnSpc>
              <a:spcBef>
                <a:spcPts val="1000"/>
              </a:spcBef>
            </a:pPr>
            <a:r>
              <a:rPr lang="en-US" sz="2400" dirty="0"/>
              <a:t>The Dr. Lillian Luksis Scholarship Award</a:t>
            </a:r>
          </a:p>
        </p:txBody>
      </p:sp>
      <p:sp>
        <p:nvSpPr>
          <p:cNvPr id="1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person smiling&#10;&#10;AI-generated content may be incorrect.">
            <a:extLst>
              <a:ext uri="{FF2B5EF4-FFF2-40B4-BE49-F238E27FC236}">
                <a16:creationId xmlns:a16="http://schemas.microsoft.com/office/drawing/2014/main" id="{8C20B1DA-DAC5-6E55-07B5-EA3E7B5B5431}"/>
              </a:ext>
            </a:extLst>
          </p:cNvPr>
          <p:cNvPicPr>
            <a:picLocks noChangeAspect="1"/>
          </p:cNvPicPr>
          <p:nvPr/>
        </p:nvPicPr>
        <p:blipFill>
          <a:blip r:embed="rId3">
            <a:extLst>
              <a:ext uri="{28A0092B-C50C-407E-A947-70E740481C1C}">
                <a14:useLocalDpi xmlns:a14="http://schemas.microsoft.com/office/drawing/2010/main" val="0"/>
              </a:ext>
            </a:extLst>
          </a:blip>
          <a:srcRect t="6601" r="-1" b="26850"/>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291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90338" y="640080"/>
            <a:ext cx="3734014" cy="2618232"/>
          </a:xfrm>
        </p:spPr>
        <p:txBody>
          <a:bodyPr vert="horz" lIns="91440" tIns="45720" rIns="91440" bIns="45720" rtlCol="0" anchor="b">
            <a:normAutofit/>
          </a:bodyPr>
          <a:lstStyle/>
          <a:p>
            <a:pPr>
              <a:lnSpc>
                <a:spcPct val="90000"/>
              </a:lnSpc>
            </a:pPr>
            <a:r>
              <a:rPr lang="en-US" sz="3400" dirty="0"/>
              <a:t>Nihal Chaudhary</a:t>
            </a:r>
            <a:br>
              <a:rPr lang="en-US" sz="3400" dirty="0"/>
            </a:br>
            <a:r>
              <a:rPr lang="en-US" sz="3400" dirty="0"/>
              <a:t>UMass Chan Medical School</a:t>
            </a:r>
          </a:p>
        </p:txBody>
      </p:sp>
      <p:sp>
        <p:nvSpPr>
          <p:cNvPr id="4" name="Text Placeholder 3"/>
          <p:cNvSpPr>
            <a:spLocks noGrp="1"/>
          </p:cNvSpPr>
          <p:nvPr>
            <p:ph type="body" sz="half" idx="2"/>
          </p:nvPr>
        </p:nvSpPr>
        <p:spPr>
          <a:xfrm>
            <a:off x="890338" y="4636008"/>
            <a:ext cx="4062661" cy="1572768"/>
          </a:xfrm>
        </p:spPr>
        <p:txBody>
          <a:bodyPr vert="horz" lIns="91440" tIns="45720" rIns="91440" bIns="45720" rtlCol="0">
            <a:normAutofit/>
          </a:bodyPr>
          <a:lstStyle/>
          <a:p>
            <a:pPr>
              <a:lnSpc>
                <a:spcPct val="90000"/>
              </a:lnSpc>
              <a:spcBef>
                <a:spcPts val="1000"/>
              </a:spcBef>
            </a:pPr>
            <a:r>
              <a:rPr lang="en-US" sz="2400" dirty="0"/>
              <a:t>The Passey Family Book Award</a:t>
            </a:r>
          </a:p>
        </p:txBody>
      </p:sp>
      <p:sp>
        <p:nvSpPr>
          <p:cNvPr id="3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in a white coat&#10;&#10;AI-generated content may be incorrect.">
            <a:extLst>
              <a:ext uri="{FF2B5EF4-FFF2-40B4-BE49-F238E27FC236}">
                <a16:creationId xmlns:a16="http://schemas.microsoft.com/office/drawing/2014/main" id="{3DAD2142-EBD3-BAF3-EDB1-4E808A105DD3}"/>
              </a:ext>
            </a:extLst>
          </p:cNvPr>
          <p:cNvPicPr>
            <a:picLocks noChangeAspect="1"/>
          </p:cNvPicPr>
          <p:nvPr/>
        </p:nvPicPr>
        <p:blipFill>
          <a:blip r:embed="rId2" cstate="print">
            <a:extLst>
              <a:ext uri="{28A0092B-C50C-407E-A947-70E740481C1C}">
                <a14:useLocalDpi xmlns:a14="http://schemas.microsoft.com/office/drawing/2010/main" val="0"/>
              </a:ext>
            </a:extLst>
          </a:blip>
          <a:srcRect b="5287"/>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80ED4F-96EC-2936-19DF-FEB41D371BA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1BC00F-8090-6F07-F5D2-6B21D646F9C2}"/>
              </a:ext>
            </a:extLst>
          </p:cNvPr>
          <p:cNvSpPr>
            <a:spLocks noGrp="1"/>
          </p:cNvSpPr>
          <p:nvPr>
            <p:ph type="title"/>
          </p:nvPr>
        </p:nvSpPr>
        <p:spPr>
          <a:xfrm>
            <a:off x="890338" y="640080"/>
            <a:ext cx="3734014" cy="2295144"/>
          </a:xfrm>
        </p:spPr>
        <p:txBody>
          <a:bodyPr vert="horz" lIns="91440" tIns="45720" rIns="91440" bIns="45720" rtlCol="0" anchor="b">
            <a:normAutofit/>
          </a:bodyPr>
          <a:lstStyle/>
          <a:p>
            <a:pPr>
              <a:lnSpc>
                <a:spcPct val="90000"/>
              </a:lnSpc>
            </a:pPr>
            <a:r>
              <a:rPr lang="en-US" sz="3400" dirty="0"/>
              <a:t>Grace Desmond</a:t>
            </a:r>
            <a:br>
              <a:rPr lang="en-US" sz="3400" dirty="0"/>
            </a:br>
            <a:r>
              <a:rPr lang="en-US" sz="3400" dirty="0"/>
              <a:t>UMass Chan Medical School</a:t>
            </a:r>
          </a:p>
        </p:txBody>
      </p:sp>
      <p:sp>
        <p:nvSpPr>
          <p:cNvPr id="4" name="Text Placeholder 3">
            <a:extLst>
              <a:ext uri="{FF2B5EF4-FFF2-40B4-BE49-F238E27FC236}">
                <a16:creationId xmlns:a16="http://schemas.microsoft.com/office/drawing/2014/main" id="{FD27CCD1-F1B5-8719-D795-F71788754068}"/>
              </a:ext>
            </a:extLst>
          </p:cNvPr>
          <p:cNvSpPr>
            <a:spLocks noGrp="1"/>
          </p:cNvSpPr>
          <p:nvPr>
            <p:ph type="body" sz="half" idx="2"/>
          </p:nvPr>
        </p:nvSpPr>
        <p:spPr>
          <a:xfrm>
            <a:off x="890338" y="4636008"/>
            <a:ext cx="4062661" cy="1572768"/>
          </a:xfrm>
        </p:spPr>
        <p:txBody>
          <a:bodyPr vert="horz" lIns="91440" tIns="45720" rIns="91440" bIns="45720" rtlCol="0">
            <a:normAutofit/>
          </a:bodyPr>
          <a:lstStyle/>
          <a:p>
            <a:pPr>
              <a:lnSpc>
                <a:spcPct val="90000"/>
              </a:lnSpc>
              <a:spcBef>
                <a:spcPts val="1000"/>
              </a:spcBef>
            </a:pPr>
            <a:r>
              <a:rPr lang="en-US" sz="2400" dirty="0"/>
              <a:t>The Amaral Family Book Award</a:t>
            </a:r>
          </a:p>
        </p:txBody>
      </p:sp>
      <p:sp>
        <p:nvSpPr>
          <p:cNvPr id="1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smiling at camera&#10;&#10;AI-generated content may be incorrect.">
            <a:extLst>
              <a:ext uri="{FF2B5EF4-FFF2-40B4-BE49-F238E27FC236}">
                <a16:creationId xmlns:a16="http://schemas.microsoft.com/office/drawing/2014/main" id="{FC523000-2C4B-E8BA-53C6-207C16C1A92A}"/>
              </a:ext>
            </a:extLst>
          </p:cNvPr>
          <p:cNvPicPr>
            <a:picLocks noChangeAspect="1"/>
          </p:cNvPicPr>
          <p:nvPr/>
        </p:nvPicPr>
        <p:blipFill>
          <a:blip r:embed="rId2" cstate="print">
            <a:extLst>
              <a:ext uri="{28A0092B-C50C-407E-A947-70E740481C1C}">
                <a14:useLocalDpi xmlns:a14="http://schemas.microsoft.com/office/drawing/2010/main" val="0"/>
              </a:ext>
            </a:extLst>
          </a:blip>
          <a:srcRect t="3732" b="2548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4918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106AB2-EA98-1EDE-C482-421FE8B2AD4C}"/>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829C39-04FD-DC5C-CCCE-ACC6060D321E}"/>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nSpc>
                <a:spcPct val="90000"/>
              </a:lnSpc>
            </a:pPr>
            <a:r>
              <a:rPr lang="en-US" sz="3400" dirty="0"/>
              <a:t>Alexander Hamel</a:t>
            </a:r>
            <a:br>
              <a:rPr lang="en-US" sz="3400" dirty="0"/>
            </a:br>
            <a:r>
              <a:rPr lang="en-US" sz="3400" dirty="0"/>
              <a:t>UMass Chan Medical School</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2395A169-B9B4-992E-0D8F-5C268E200AFB}"/>
              </a:ext>
            </a:extLst>
          </p:cNvPr>
          <p:cNvSpPr>
            <a:spLocks noGrp="1"/>
          </p:cNvSpPr>
          <p:nvPr>
            <p:ph type="body" sz="half" idx="2"/>
          </p:nvPr>
        </p:nvSpPr>
        <p:spPr>
          <a:xfrm>
            <a:off x="207192" y="4129333"/>
            <a:ext cx="4953000" cy="3320668"/>
          </a:xfrm>
        </p:spPr>
        <p:txBody>
          <a:bodyPr vert="horz" lIns="91440" tIns="45720" rIns="91440" bIns="45720" rtlCol="0">
            <a:normAutofit/>
          </a:bodyPr>
          <a:lstStyle/>
          <a:p>
            <a:pPr>
              <a:lnSpc>
                <a:spcPct val="90000"/>
              </a:lnSpc>
            </a:pPr>
            <a:r>
              <a:rPr lang="en-US" sz="2600" dirty="0"/>
              <a:t>The Kenneth Kronlund </a:t>
            </a:r>
          </a:p>
          <a:p>
            <a:pPr>
              <a:lnSpc>
                <a:spcPct val="90000"/>
              </a:lnSpc>
            </a:pPr>
            <a:r>
              <a:rPr lang="en-US" sz="2600" dirty="0"/>
              <a:t>Scholarship Award </a:t>
            </a:r>
            <a:endParaRPr lang="en-US" sz="2600" i="1" dirty="0"/>
          </a:p>
          <a:p>
            <a:pPr indent="-228600">
              <a:lnSpc>
                <a:spcPct val="90000"/>
              </a:lnSpc>
              <a:buFont typeface="Arial" panose="020B0604020202020204" pitchFamily="34" charset="0"/>
              <a:buChar char="•"/>
            </a:pPr>
            <a:endParaRPr lang="en-US" sz="2200" dirty="0"/>
          </a:p>
        </p:txBody>
      </p:sp>
      <p:pic>
        <p:nvPicPr>
          <p:cNvPr id="3" name="Picture 2">
            <a:extLst>
              <a:ext uri="{FF2B5EF4-FFF2-40B4-BE49-F238E27FC236}">
                <a16:creationId xmlns:a16="http://schemas.microsoft.com/office/drawing/2014/main" id="{45F4DF9E-7D0D-C7CD-C6AB-EFFEF7EA5755}"/>
              </a:ext>
            </a:extLst>
          </p:cNvPr>
          <p:cNvPicPr>
            <a:picLocks noChangeAspect="1"/>
          </p:cNvPicPr>
          <p:nvPr/>
        </p:nvPicPr>
        <p:blipFill>
          <a:blip r:embed="rId2" cstate="print">
            <a:extLst>
              <a:ext uri="{28A0092B-C50C-407E-A947-70E740481C1C}">
                <a14:useLocalDpi xmlns:a14="http://schemas.microsoft.com/office/drawing/2010/main" val="0"/>
              </a:ext>
            </a:extLst>
          </a:blip>
          <a:srcRect t="3863" r="-1" b="2136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31626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325369"/>
            <a:ext cx="5334000" cy="1414313"/>
          </a:xfrm>
        </p:spPr>
        <p:txBody>
          <a:bodyPr vert="horz" lIns="91440" tIns="45720" rIns="91440" bIns="45720" rtlCol="0" anchor="b">
            <a:normAutofit/>
          </a:bodyPr>
          <a:lstStyle/>
          <a:p>
            <a:pPr>
              <a:lnSpc>
                <a:spcPct val="90000"/>
              </a:lnSpc>
            </a:pPr>
            <a:r>
              <a:rPr lang="en-US" sz="3400" dirty="0"/>
              <a:t>Samantha Kaliszewski</a:t>
            </a:r>
            <a:br>
              <a:rPr lang="en-US" sz="3400" dirty="0"/>
            </a:br>
            <a:r>
              <a:rPr lang="en-US" sz="3400" dirty="0"/>
              <a:t>UMass Chan Medical School</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469662" y="3537332"/>
            <a:ext cx="4243589" cy="3320668"/>
          </a:xfrm>
        </p:spPr>
        <p:txBody>
          <a:bodyPr vert="horz" lIns="91440" tIns="45720" rIns="91440" bIns="45720" rtlCol="0">
            <a:normAutofit/>
          </a:bodyPr>
          <a:lstStyle/>
          <a:p>
            <a:pPr>
              <a:lnSpc>
                <a:spcPct val="90000"/>
              </a:lnSpc>
            </a:pPr>
            <a:r>
              <a:rPr lang="en-US" sz="2200" dirty="0"/>
              <a:t>The Dr. Herbert and Mrs. Suzanne Nieburgs Scholarship Award</a:t>
            </a:r>
          </a:p>
          <a:p>
            <a:pPr>
              <a:lnSpc>
                <a:spcPct val="90000"/>
              </a:lnSpc>
            </a:pPr>
            <a:endParaRPr lang="en-US" sz="2200" i="1" dirty="0"/>
          </a:p>
          <a:p>
            <a:pPr indent="-228600">
              <a:lnSpc>
                <a:spcPct val="90000"/>
              </a:lnSpc>
              <a:buFont typeface="Arial" panose="020B0604020202020204" pitchFamily="34" charset="0"/>
              <a:buChar char="•"/>
            </a:pPr>
            <a:endParaRPr lang="en-US" sz="2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r="-1" b="3345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32062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90338" y="798576"/>
            <a:ext cx="3734014" cy="2386584"/>
          </a:xfrm>
        </p:spPr>
        <p:txBody>
          <a:bodyPr vert="horz" lIns="91440" tIns="45720" rIns="91440" bIns="45720" rtlCol="0" anchor="b">
            <a:normAutofit/>
          </a:bodyPr>
          <a:lstStyle/>
          <a:p>
            <a:pPr>
              <a:lnSpc>
                <a:spcPct val="90000"/>
              </a:lnSpc>
            </a:pPr>
            <a:r>
              <a:rPr lang="en-US" sz="3400" dirty="0"/>
              <a:t>Aishwarya Khanna</a:t>
            </a:r>
            <a:br>
              <a:rPr lang="en-US" sz="3400" dirty="0"/>
            </a:br>
            <a:r>
              <a:rPr lang="en-US" sz="3400" dirty="0"/>
              <a:t>UMass Chan Medical School</a:t>
            </a:r>
          </a:p>
        </p:txBody>
      </p:sp>
      <p:sp>
        <p:nvSpPr>
          <p:cNvPr id="4" name="Text Placeholder 3"/>
          <p:cNvSpPr>
            <a:spLocks noGrp="1"/>
          </p:cNvSpPr>
          <p:nvPr>
            <p:ph type="body" sz="half" idx="2"/>
          </p:nvPr>
        </p:nvSpPr>
        <p:spPr>
          <a:xfrm>
            <a:off x="890338" y="4636008"/>
            <a:ext cx="4215061" cy="1572768"/>
          </a:xfrm>
        </p:spPr>
        <p:txBody>
          <a:bodyPr vert="horz" lIns="91440" tIns="45720" rIns="91440" bIns="45720" rtlCol="0">
            <a:normAutofit/>
          </a:bodyPr>
          <a:lstStyle/>
          <a:p>
            <a:pPr>
              <a:lnSpc>
                <a:spcPct val="90000"/>
              </a:lnSpc>
              <a:spcBef>
                <a:spcPts val="1000"/>
              </a:spcBef>
            </a:pPr>
            <a:r>
              <a:rPr lang="en-US" sz="2400" dirty="0"/>
              <a:t>The St. Vincent Hospital Medical Staff Scholarship Award</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b="28965"/>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299DC7-63A0-680C-55BE-EB9DC148CC4C}"/>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496BC9-E99D-C951-EF00-EE549630988E}"/>
              </a:ext>
            </a:extLst>
          </p:cNvPr>
          <p:cNvSpPr>
            <a:spLocks noGrp="1"/>
          </p:cNvSpPr>
          <p:nvPr>
            <p:ph type="title"/>
          </p:nvPr>
        </p:nvSpPr>
        <p:spPr>
          <a:xfrm>
            <a:off x="572493" y="238539"/>
            <a:ext cx="11018520" cy="1434415"/>
          </a:xfrm>
        </p:spPr>
        <p:txBody>
          <a:bodyPr anchor="b">
            <a:normAutofit/>
          </a:bodyPr>
          <a:lstStyle/>
          <a:p>
            <a:r>
              <a:rPr lang="en-US" sz="5400"/>
              <a:t>With Deep Appreciation to…</a:t>
            </a:r>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BE05AC6-BDA0-6093-4998-11AF21A398E6}"/>
              </a:ext>
            </a:extLst>
          </p:cNvPr>
          <p:cNvSpPr>
            <a:spLocks noGrp="1"/>
          </p:cNvSpPr>
          <p:nvPr>
            <p:ph idx="1"/>
          </p:nvPr>
        </p:nvSpPr>
        <p:spPr>
          <a:xfrm>
            <a:off x="572493" y="2071316"/>
            <a:ext cx="6713552" cy="4119172"/>
          </a:xfrm>
        </p:spPr>
        <p:txBody>
          <a:bodyPr anchor="t">
            <a:normAutofit/>
          </a:bodyPr>
          <a:lstStyle/>
          <a:p>
            <a:pPr>
              <a:lnSpc>
                <a:spcPct val="90000"/>
              </a:lnSpc>
            </a:pPr>
            <a:r>
              <a:rPr lang="en-US" sz="2000" dirty="0"/>
              <a:t>Awards Committee</a:t>
            </a:r>
          </a:p>
          <a:p>
            <a:pPr>
              <a:lnSpc>
                <a:spcPct val="90000"/>
              </a:lnSpc>
            </a:pPr>
            <a:r>
              <a:rPr lang="en-US" sz="2000" dirty="0"/>
              <a:t>Scholarship Committee</a:t>
            </a:r>
          </a:p>
          <a:p>
            <a:pPr>
              <a:lnSpc>
                <a:spcPct val="90000"/>
              </a:lnSpc>
            </a:pPr>
            <a:r>
              <a:rPr lang="en-US" sz="2000" dirty="0"/>
              <a:t>Book Award Donors: Drs. Amaral, Kadish and Pugnaire Families</a:t>
            </a:r>
          </a:p>
          <a:p>
            <a:pPr>
              <a:lnSpc>
                <a:spcPct val="90000"/>
              </a:lnSpc>
            </a:pPr>
            <a:r>
              <a:rPr lang="en-US" sz="2000" dirty="0"/>
              <a:t>Drs. Lillian Luksis and Herbert and Suzanne Nieburgs Trusts</a:t>
            </a:r>
          </a:p>
          <a:p>
            <a:pPr>
              <a:lnSpc>
                <a:spcPct val="90000"/>
              </a:lnSpc>
            </a:pPr>
            <a:r>
              <a:rPr lang="en-US" sz="2000" dirty="0"/>
              <a:t>St. Vincent Hospital</a:t>
            </a:r>
          </a:p>
          <a:p>
            <a:pPr>
              <a:lnSpc>
                <a:spcPct val="90000"/>
              </a:lnSpc>
            </a:pPr>
            <a:r>
              <a:rPr lang="en-US" sz="2000" dirty="0"/>
              <a:t>St. Vincent Hospital Medical Staff</a:t>
            </a:r>
          </a:p>
          <a:p>
            <a:pPr>
              <a:lnSpc>
                <a:spcPct val="90000"/>
              </a:lnSpc>
            </a:pPr>
            <a:r>
              <a:rPr lang="en-US" sz="2000" dirty="0"/>
              <a:t>UMass Memorial Healthcare</a:t>
            </a:r>
          </a:p>
          <a:p>
            <a:pPr>
              <a:lnSpc>
                <a:spcPct val="90000"/>
              </a:lnSpc>
            </a:pPr>
            <a:r>
              <a:rPr lang="en-US" sz="2000" dirty="0"/>
              <a:t>Reliant Medical Group</a:t>
            </a:r>
          </a:p>
          <a:p>
            <a:pPr>
              <a:lnSpc>
                <a:spcPct val="90000"/>
              </a:lnSpc>
            </a:pPr>
            <a:r>
              <a:rPr lang="en-US" sz="2000" dirty="0"/>
              <a:t>WDMS Scholarships, honoring Drs. Burte Guterman, Sanfrey Lilyestrom, Leonard Morse, Julius Tegelberg, Kenneth Kronlund and Ms. Carmen Carmona</a:t>
            </a:r>
          </a:p>
          <a:p>
            <a:pPr>
              <a:lnSpc>
                <a:spcPct val="90000"/>
              </a:lnSpc>
            </a:pPr>
            <a:endParaRPr lang="en-US" sz="2000" dirty="0"/>
          </a:p>
        </p:txBody>
      </p:sp>
      <p:pic>
        <p:nvPicPr>
          <p:cNvPr id="4" name="Picture 1" descr="WDMS Logo from Ken - Dark GREEN">
            <a:extLst>
              <a:ext uri="{FF2B5EF4-FFF2-40B4-BE49-F238E27FC236}">
                <a16:creationId xmlns:a16="http://schemas.microsoft.com/office/drawing/2014/main" id="{C14879D9-2D71-30A1-CB8D-2660B8BDFB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121" r="1671" b="-3"/>
          <a:stretch>
            <a:fillRect/>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497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07D0E4-B7BC-0556-2B37-D01DFD34F0BE}"/>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207798-83CD-6947-E05E-F47B6E5BC722}"/>
              </a:ext>
            </a:extLst>
          </p:cNvPr>
          <p:cNvSpPr>
            <a:spLocks noGrp="1"/>
          </p:cNvSpPr>
          <p:nvPr>
            <p:ph type="title"/>
          </p:nvPr>
        </p:nvSpPr>
        <p:spPr>
          <a:xfrm>
            <a:off x="890339" y="649224"/>
            <a:ext cx="3734014" cy="2417064"/>
          </a:xfrm>
        </p:spPr>
        <p:txBody>
          <a:bodyPr vert="horz" lIns="91440" tIns="45720" rIns="91440" bIns="45720" rtlCol="0" anchor="b">
            <a:normAutofit/>
          </a:bodyPr>
          <a:lstStyle/>
          <a:p>
            <a:pPr>
              <a:lnSpc>
                <a:spcPct val="90000"/>
              </a:lnSpc>
            </a:pPr>
            <a:r>
              <a:rPr lang="en-US" sz="3400" dirty="0"/>
              <a:t>Pamela Kote </a:t>
            </a:r>
            <a:br>
              <a:rPr lang="en-US" sz="3400" dirty="0"/>
            </a:br>
            <a:r>
              <a:rPr lang="en-US" sz="3400" dirty="0"/>
              <a:t>UMass Chan Medical School</a:t>
            </a:r>
          </a:p>
        </p:txBody>
      </p:sp>
      <p:sp>
        <p:nvSpPr>
          <p:cNvPr id="4" name="Text Placeholder 3">
            <a:extLst>
              <a:ext uri="{FF2B5EF4-FFF2-40B4-BE49-F238E27FC236}">
                <a16:creationId xmlns:a16="http://schemas.microsoft.com/office/drawing/2014/main" id="{C8E16055-BB84-C12B-289D-389529496297}"/>
              </a:ext>
            </a:extLst>
          </p:cNvPr>
          <p:cNvSpPr>
            <a:spLocks noGrp="1"/>
          </p:cNvSpPr>
          <p:nvPr>
            <p:ph type="body" sz="half" idx="2"/>
          </p:nvPr>
        </p:nvSpPr>
        <p:spPr>
          <a:xfrm>
            <a:off x="890339" y="4636008"/>
            <a:ext cx="3734014" cy="1572768"/>
          </a:xfrm>
        </p:spPr>
        <p:txBody>
          <a:bodyPr vert="horz" lIns="91440" tIns="45720" rIns="91440" bIns="45720" rtlCol="0">
            <a:normAutofit/>
          </a:bodyPr>
          <a:lstStyle/>
          <a:p>
            <a:pPr>
              <a:lnSpc>
                <a:spcPct val="90000"/>
              </a:lnSpc>
            </a:pPr>
            <a:r>
              <a:rPr lang="en-US" sz="2400" dirty="0"/>
              <a:t>The Dr. Herbert and Mrs. Suzanne Nieburgs Scholarship Award</a:t>
            </a:r>
          </a:p>
        </p:txBody>
      </p:sp>
      <p:sp>
        <p:nvSpPr>
          <p:cNvPr id="1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in a black shirt&#10;&#10;AI-generated content may be incorrect.">
            <a:extLst>
              <a:ext uri="{FF2B5EF4-FFF2-40B4-BE49-F238E27FC236}">
                <a16:creationId xmlns:a16="http://schemas.microsoft.com/office/drawing/2014/main" id="{CA85A8C4-447C-38D0-BC78-C30E2F346B57}"/>
              </a:ext>
            </a:extLst>
          </p:cNvPr>
          <p:cNvPicPr>
            <a:picLocks noChangeAspect="1"/>
          </p:cNvPicPr>
          <p:nvPr/>
        </p:nvPicPr>
        <p:blipFill>
          <a:blip r:embed="rId2">
            <a:extLst>
              <a:ext uri="{28A0092B-C50C-407E-A947-70E740481C1C}">
                <a14:useLocalDpi xmlns:a14="http://schemas.microsoft.com/office/drawing/2010/main" val="0"/>
              </a:ext>
            </a:extLst>
          </a:blip>
          <a:srcRect r="-2" b="11267"/>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0848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E0B775-9949-ADF2-E743-3CD725BD38E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A30272-C65B-FB02-9780-ADC25190D1C0}"/>
              </a:ext>
            </a:extLst>
          </p:cNvPr>
          <p:cNvSpPr>
            <a:spLocks noGrp="1"/>
          </p:cNvSpPr>
          <p:nvPr>
            <p:ph type="title"/>
          </p:nvPr>
        </p:nvSpPr>
        <p:spPr>
          <a:xfrm>
            <a:off x="920818" y="995842"/>
            <a:ext cx="3734014" cy="1965960"/>
          </a:xfrm>
        </p:spPr>
        <p:txBody>
          <a:bodyPr vert="horz" lIns="91440" tIns="45720" rIns="91440" bIns="45720" rtlCol="0" anchor="b">
            <a:normAutofit/>
          </a:bodyPr>
          <a:lstStyle/>
          <a:p>
            <a:pPr>
              <a:lnSpc>
                <a:spcPct val="90000"/>
              </a:lnSpc>
            </a:pPr>
            <a:r>
              <a:rPr lang="en-US" sz="3400" dirty="0"/>
              <a:t>Drew Montigny</a:t>
            </a:r>
            <a:br>
              <a:rPr lang="en-US" sz="3400" dirty="0"/>
            </a:br>
            <a:r>
              <a:rPr lang="en-US" sz="3400" dirty="0"/>
              <a:t>UMass Chan Medical School</a:t>
            </a:r>
          </a:p>
        </p:txBody>
      </p:sp>
      <p:sp>
        <p:nvSpPr>
          <p:cNvPr id="4" name="Text Placeholder 3">
            <a:extLst>
              <a:ext uri="{FF2B5EF4-FFF2-40B4-BE49-F238E27FC236}">
                <a16:creationId xmlns:a16="http://schemas.microsoft.com/office/drawing/2014/main" id="{4023F0E9-8235-9652-1425-8CA6C14EEA96}"/>
              </a:ext>
            </a:extLst>
          </p:cNvPr>
          <p:cNvSpPr>
            <a:spLocks noGrp="1"/>
          </p:cNvSpPr>
          <p:nvPr>
            <p:ph type="body" sz="half" idx="2"/>
          </p:nvPr>
        </p:nvSpPr>
        <p:spPr>
          <a:xfrm>
            <a:off x="780448" y="4856393"/>
            <a:ext cx="4014753" cy="1572768"/>
          </a:xfrm>
        </p:spPr>
        <p:txBody>
          <a:bodyPr vert="horz" lIns="91440" tIns="45720" rIns="91440" bIns="45720" rtlCol="0">
            <a:normAutofit/>
          </a:bodyPr>
          <a:lstStyle/>
          <a:p>
            <a:pPr>
              <a:lnSpc>
                <a:spcPct val="90000"/>
              </a:lnSpc>
              <a:spcBef>
                <a:spcPts val="1000"/>
              </a:spcBef>
            </a:pPr>
            <a:r>
              <a:rPr lang="en-US" sz="2400" dirty="0"/>
              <a:t>The Worcester District Medical Society Gala Book Award</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in a suit and tie&#10;&#10;AI-generated content may be incorrect.">
            <a:extLst>
              <a:ext uri="{FF2B5EF4-FFF2-40B4-BE49-F238E27FC236}">
                <a16:creationId xmlns:a16="http://schemas.microsoft.com/office/drawing/2014/main" id="{7753239B-96A9-8581-25C6-22AB504568D8}"/>
              </a:ext>
            </a:extLst>
          </p:cNvPr>
          <p:cNvPicPr>
            <a:picLocks noChangeAspect="1"/>
          </p:cNvPicPr>
          <p:nvPr/>
        </p:nvPicPr>
        <p:blipFill>
          <a:blip r:embed="rId2">
            <a:extLst>
              <a:ext uri="{28A0092B-C50C-407E-A947-70E740481C1C}">
                <a14:useLocalDpi xmlns:a14="http://schemas.microsoft.com/office/drawing/2010/main" val="0"/>
              </a:ext>
            </a:extLst>
          </a:blip>
          <a:srcRect t="2113" r="-1" b="2311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1730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98C92D-E23A-5066-CA4D-1D43CB76696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2E8E1B-474C-C074-C223-EE21F0301566}"/>
              </a:ext>
            </a:extLst>
          </p:cNvPr>
          <p:cNvSpPr>
            <a:spLocks noGrp="1"/>
          </p:cNvSpPr>
          <p:nvPr>
            <p:ph type="title"/>
          </p:nvPr>
        </p:nvSpPr>
        <p:spPr>
          <a:xfrm>
            <a:off x="809164" y="838200"/>
            <a:ext cx="3734014" cy="1947672"/>
          </a:xfrm>
        </p:spPr>
        <p:txBody>
          <a:bodyPr vert="horz" lIns="91440" tIns="45720" rIns="91440" bIns="45720" rtlCol="0" anchor="b">
            <a:normAutofit/>
          </a:bodyPr>
          <a:lstStyle/>
          <a:p>
            <a:pPr>
              <a:lnSpc>
                <a:spcPct val="90000"/>
              </a:lnSpc>
            </a:pPr>
            <a:r>
              <a:rPr lang="en-US" sz="3400" dirty="0"/>
              <a:t>Michael Pepin</a:t>
            </a:r>
            <a:br>
              <a:rPr lang="en-US" sz="3400" dirty="0"/>
            </a:br>
            <a:r>
              <a:rPr lang="en-US" sz="3400" dirty="0"/>
              <a:t>UMass Chan Medical School</a:t>
            </a:r>
          </a:p>
        </p:txBody>
      </p:sp>
      <p:sp>
        <p:nvSpPr>
          <p:cNvPr id="4" name="Text Placeholder 3">
            <a:extLst>
              <a:ext uri="{FF2B5EF4-FFF2-40B4-BE49-F238E27FC236}">
                <a16:creationId xmlns:a16="http://schemas.microsoft.com/office/drawing/2014/main" id="{C4956409-A820-E908-6399-151ED8860C89}"/>
              </a:ext>
            </a:extLst>
          </p:cNvPr>
          <p:cNvSpPr>
            <a:spLocks noGrp="1"/>
          </p:cNvSpPr>
          <p:nvPr>
            <p:ph type="body" sz="half" idx="2"/>
          </p:nvPr>
        </p:nvSpPr>
        <p:spPr>
          <a:xfrm>
            <a:off x="890339" y="4636008"/>
            <a:ext cx="3734014" cy="1572768"/>
          </a:xfrm>
        </p:spPr>
        <p:txBody>
          <a:bodyPr vert="horz" lIns="91440" tIns="45720" rIns="91440" bIns="45720" rtlCol="0">
            <a:normAutofit/>
          </a:bodyPr>
          <a:lstStyle/>
          <a:p>
            <a:pPr>
              <a:lnSpc>
                <a:spcPct val="90000"/>
              </a:lnSpc>
              <a:spcBef>
                <a:spcPts val="1000"/>
              </a:spcBef>
            </a:pPr>
            <a:r>
              <a:rPr lang="en-US" sz="2400" dirty="0"/>
              <a:t>The Ms. Carmen Carmona Scholarship Award</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in a suit and tie&#10;&#10;AI-generated content may be incorrect.">
            <a:extLst>
              <a:ext uri="{FF2B5EF4-FFF2-40B4-BE49-F238E27FC236}">
                <a16:creationId xmlns:a16="http://schemas.microsoft.com/office/drawing/2014/main" id="{ABA201B5-0EEA-A7DD-1539-16954D1A340E}"/>
              </a:ext>
            </a:extLst>
          </p:cNvPr>
          <p:cNvPicPr>
            <a:picLocks noChangeAspect="1"/>
          </p:cNvPicPr>
          <p:nvPr/>
        </p:nvPicPr>
        <p:blipFill>
          <a:blip r:embed="rId2">
            <a:extLst>
              <a:ext uri="{28A0092B-C50C-407E-A947-70E740481C1C}">
                <a14:useLocalDpi xmlns:a14="http://schemas.microsoft.com/office/drawing/2010/main" val="0"/>
              </a:ext>
            </a:extLst>
          </a:blip>
          <a:srcRect t="1983" r="1" b="26734"/>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4712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90338" y="649224"/>
            <a:ext cx="3734014" cy="2190842"/>
          </a:xfrm>
        </p:spPr>
        <p:txBody>
          <a:bodyPr vert="horz" lIns="91440" tIns="45720" rIns="91440" bIns="45720" rtlCol="0" anchor="b">
            <a:normAutofit/>
          </a:bodyPr>
          <a:lstStyle/>
          <a:p>
            <a:pPr>
              <a:lnSpc>
                <a:spcPct val="90000"/>
              </a:lnSpc>
            </a:pPr>
            <a:r>
              <a:rPr lang="en-US" sz="3400" dirty="0"/>
              <a:t>Maxim Petrovsky</a:t>
            </a:r>
            <a:br>
              <a:rPr lang="en-US" sz="3400" dirty="0"/>
            </a:br>
            <a:r>
              <a:rPr lang="en-US" sz="3400" dirty="0"/>
              <a:t>Boston University School of Medicine</a:t>
            </a:r>
          </a:p>
        </p:txBody>
      </p:sp>
      <p:sp>
        <p:nvSpPr>
          <p:cNvPr id="4" name="Text Placeholder 3"/>
          <p:cNvSpPr>
            <a:spLocks noGrp="1"/>
          </p:cNvSpPr>
          <p:nvPr>
            <p:ph type="body" sz="half" idx="2"/>
          </p:nvPr>
        </p:nvSpPr>
        <p:spPr>
          <a:xfrm>
            <a:off x="890339" y="4636008"/>
            <a:ext cx="3734014" cy="1572768"/>
          </a:xfrm>
        </p:spPr>
        <p:txBody>
          <a:bodyPr vert="horz" lIns="91440" tIns="45720" rIns="91440" bIns="45720" rtlCol="0">
            <a:normAutofit/>
          </a:bodyPr>
          <a:lstStyle/>
          <a:p>
            <a:pPr>
              <a:lnSpc>
                <a:spcPct val="90000"/>
              </a:lnSpc>
              <a:spcBef>
                <a:spcPts val="1000"/>
              </a:spcBef>
            </a:pPr>
            <a:r>
              <a:rPr lang="en-US" sz="2400" dirty="0"/>
              <a:t>The Dr. Julius Tegelberg Scholarship Award</a:t>
            </a:r>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r="-1" b="3345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B61BBA-C626-2406-A3F6-22AB7775A9B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1EBBF5-0042-F2AA-62A2-502AA5433D2F}"/>
              </a:ext>
            </a:extLst>
          </p:cNvPr>
          <p:cNvSpPr>
            <a:spLocks noGrp="1"/>
          </p:cNvSpPr>
          <p:nvPr>
            <p:ph type="title"/>
          </p:nvPr>
        </p:nvSpPr>
        <p:spPr>
          <a:xfrm>
            <a:off x="890338" y="640080"/>
            <a:ext cx="3734014" cy="3566160"/>
          </a:xfrm>
        </p:spPr>
        <p:txBody>
          <a:bodyPr vert="horz" lIns="91440" tIns="45720" rIns="91440" bIns="45720" rtlCol="0" anchor="b">
            <a:normAutofit/>
          </a:bodyPr>
          <a:lstStyle/>
          <a:p>
            <a:pPr>
              <a:lnSpc>
                <a:spcPct val="90000"/>
              </a:lnSpc>
            </a:pPr>
            <a:r>
              <a:rPr lang="en-US" sz="4200" dirty="0"/>
              <a:t>Van Anh Pham</a:t>
            </a:r>
            <a:br>
              <a:rPr lang="en-US" sz="4200" dirty="0"/>
            </a:br>
            <a:r>
              <a:rPr lang="en-US" sz="4200" dirty="0"/>
              <a:t>UMass Chan Medical School </a:t>
            </a:r>
            <a:br>
              <a:rPr lang="en-US" sz="4200" dirty="0"/>
            </a:br>
            <a:endParaRPr lang="en-US" sz="4200" dirty="0"/>
          </a:p>
        </p:txBody>
      </p:sp>
      <p:sp>
        <p:nvSpPr>
          <p:cNvPr id="4" name="Text Placeholder 3">
            <a:extLst>
              <a:ext uri="{FF2B5EF4-FFF2-40B4-BE49-F238E27FC236}">
                <a16:creationId xmlns:a16="http://schemas.microsoft.com/office/drawing/2014/main" id="{20B5DD73-796B-078F-0291-06EA701C29EB}"/>
              </a:ext>
            </a:extLst>
          </p:cNvPr>
          <p:cNvSpPr>
            <a:spLocks noGrp="1"/>
          </p:cNvSpPr>
          <p:nvPr>
            <p:ph type="body" sz="half" idx="2"/>
          </p:nvPr>
        </p:nvSpPr>
        <p:spPr>
          <a:xfrm>
            <a:off x="890339" y="4636008"/>
            <a:ext cx="3734014" cy="1572768"/>
          </a:xfrm>
        </p:spPr>
        <p:txBody>
          <a:bodyPr vert="horz" lIns="91440" tIns="45720" rIns="91440" bIns="45720" rtlCol="0">
            <a:normAutofit/>
          </a:bodyPr>
          <a:lstStyle/>
          <a:p>
            <a:pPr>
              <a:lnSpc>
                <a:spcPct val="90000"/>
              </a:lnSpc>
              <a:spcBef>
                <a:spcPts val="1000"/>
              </a:spcBef>
            </a:pPr>
            <a:r>
              <a:rPr lang="en-US" sz="2400" dirty="0"/>
              <a:t>The St. Vincent Hospital Scholarship Award </a:t>
            </a:r>
            <a:r>
              <a:rPr lang="en-US" sz="2400" i="1" dirty="0"/>
              <a:t>and</a:t>
            </a:r>
            <a:r>
              <a:rPr lang="en-US" sz="2400" dirty="0"/>
              <a:t> </a:t>
            </a:r>
          </a:p>
          <a:p>
            <a:pPr>
              <a:lnSpc>
                <a:spcPct val="90000"/>
              </a:lnSpc>
              <a:spcBef>
                <a:spcPts val="1000"/>
              </a:spcBef>
            </a:pPr>
            <a:r>
              <a:rPr lang="en-US" sz="2400" dirty="0"/>
              <a:t>The Sidney Kadish </a:t>
            </a:r>
            <a:br>
              <a:rPr lang="en-US" sz="2400" dirty="0"/>
            </a:br>
            <a:r>
              <a:rPr lang="en-US" sz="2400" dirty="0"/>
              <a:t>Book Award</a:t>
            </a:r>
          </a:p>
        </p:txBody>
      </p:sp>
      <p:sp>
        <p:nvSpPr>
          <p:cNvPr id="1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Medium shot of a person smiling&#10;&#10;AI-generated content may be incorrect.">
            <a:extLst>
              <a:ext uri="{FF2B5EF4-FFF2-40B4-BE49-F238E27FC236}">
                <a16:creationId xmlns:a16="http://schemas.microsoft.com/office/drawing/2014/main" id="{4CD44A19-D726-02A9-8594-13D78E44F8F8}"/>
              </a:ext>
            </a:extLst>
          </p:cNvPr>
          <p:cNvPicPr>
            <a:picLocks noChangeAspect="1"/>
          </p:cNvPicPr>
          <p:nvPr/>
        </p:nvPicPr>
        <p:blipFill>
          <a:blip r:embed="rId2">
            <a:extLst>
              <a:ext uri="{28A0092B-C50C-407E-A947-70E740481C1C}">
                <a14:useLocalDpi xmlns:a14="http://schemas.microsoft.com/office/drawing/2010/main" val="0"/>
              </a:ext>
            </a:extLst>
          </a:blip>
          <a:srcRect r="-1" b="3345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605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397046"/>
            <a:ext cx="5455920" cy="1447816"/>
          </a:xfrm>
        </p:spPr>
        <p:txBody>
          <a:bodyPr vert="horz" lIns="91440" tIns="45720" rIns="91440" bIns="45720" rtlCol="0" anchor="b">
            <a:normAutofit/>
          </a:bodyPr>
          <a:lstStyle/>
          <a:p>
            <a:pPr>
              <a:lnSpc>
                <a:spcPct val="90000"/>
              </a:lnSpc>
            </a:pPr>
            <a:r>
              <a:rPr lang="en-US" sz="3400" dirty="0"/>
              <a:t>Vivien Tran</a:t>
            </a:r>
            <a:br>
              <a:rPr lang="en-US" sz="3400" dirty="0"/>
            </a:br>
            <a:r>
              <a:rPr lang="en-US" sz="3400" dirty="0"/>
              <a:t>UMass Chan Medical School</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549297" y="3689724"/>
            <a:ext cx="4243589" cy="1379100"/>
          </a:xfrm>
        </p:spPr>
        <p:txBody>
          <a:bodyPr vert="horz" lIns="91440" tIns="45720" rIns="91440" bIns="45720" rtlCol="0">
            <a:normAutofit/>
          </a:bodyPr>
          <a:lstStyle/>
          <a:p>
            <a:pPr>
              <a:lnSpc>
                <a:spcPct val="90000"/>
              </a:lnSpc>
            </a:pPr>
            <a:r>
              <a:rPr lang="en-US" sz="2200" dirty="0"/>
              <a:t>The Dr. Samuel Pickens </a:t>
            </a:r>
            <a:br>
              <a:rPr lang="en-US" sz="2200" dirty="0"/>
            </a:br>
            <a:r>
              <a:rPr lang="en-US" sz="2200" dirty="0"/>
              <a:t>Scholarship Award</a:t>
            </a:r>
          </a:p>
          <a:p>
            <a:pPr indent="-228600">
              <a:lnSpc>
                <a:spcPct val="90000"/>
              </a:lnSpc>
              <a:buFont typeface="Arial" panose="020B0604020202020204" pitchFamily="34" charset="0"/>
              <a:buChar char="•"/>
            </a:pPr>
            <a:endParaRPr lang="en-US" sz="2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l="10524" r="22523"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55060" y="4191000"/>
            <a:ext cx="9681882" cy="1828391"/>
          </a:xfrm>
        </p:spPr>
        <p:txBody>
          <a:bodyPr vert="horz" lIns="91440" tIns="45720" rIns="91440" bIns="45720" rtlCol="0" anchor="b">
            <a:normAutofit fontScale="90000"/>
          </a:bodyPr>
          <a:lstStyle/>
          <a:p>
            <a:pPr>
              <a:lnSpc>
                <a:spcPct val="90000"/>
              </a:lnSpc>
            </a:pPr>
            <a:r>
              <a:rPr lang="en-US" sz="3600" dirty="0">
                <a:solidFill>
                  <a:schemeClr val="tx1">
                    <a:lumMod val="85000"/>
                    <a:lumOff val="15000"/>
                  </a:schemeClr>
                </a:solidFill>
              </a:rPr>
              <a:t>      </a:t>
            </a:r>
            <a:br>
              <a:rPr lang="en-US" sz="3600" dirty="0">
                <a:solidFill>
                  <a:schemeClr val="tx1">
                    <a:lumMod val="85000"/>
                    <a:lumOff val="15000"/>
                  </a:schemeClr>
                </a:solidFill>
              </a:rPr>
            </a:br>
            <a:br>
              <a:rPr lang="en-US" sz="3600" dirty="0">
                <a:solidFill>
                  <a:schemeClr val="tx1">
                    <a:lumMod val="85000"/>
                    <a:lumOff val="15000"/>
                  </a:schemeClr>
                </a:solidFill>
              </a:rPr>
            </a:br>
            <a:br>
              <a:rPr lang="en-US" sz="3600" dirty="0">
                <a:solidFill>
                  <a:schemeClr val="tx1">
                    <a:lumMod val="85000"/>
                    <a:lumOff val="15000"/>
                  </a:schemeClr>
                </a:solidFill>
              </a:rPr>
            </a:br>
            <a:br>
              <a:rPr lang="en-US" sz="3600" dirty="0">
                <a:solidFill>
                  <a:schemeClr val="tx1">
                    <a:lumMod val="85000"/>
                    <a:lumOff val="15000"/>
                  </a:schemeClr>
                </a:solidFill>
              </a:rPr>
            </a:br>
            <a:br>
              <a:rPr lang="en-US" sz="3600" dirty="0">
                <a:solidFill>
                  <a:schemeClr val="tx1">
                    <a:lumMod val="85000"/>
                    <a:lumOff val="15000"/>
                  </a:schemeClr>
                </a:solidFill>
              </a:rPr>
            </a:br>
            <a:br>
              <a:rPr lang="en-US" sz="3600" dirty="0">
                <a:solidFill>
                  <a:schemeClr val="tx1">
                    <a:lumMod val="85000"/>
                    <a:lumOff val="15000"/>
                  </a:schemeClr>
                </a:solidFill>
              </a:rPr>
            </a:br>
            <a:br>
              <a:rPr lang="en-US" sz="3600" dirty="0">
                <a:solidFill>
                  <a:schemeClr val="tx1">
                    <a:lumMod val="85000"/>
                    <a:lumOff val="15000"/>
                  </a:schemeClr>
                </a:solidFill>
              </a:rPr>
            </a:br>
            <a:br>
              <a:rPr lang="en-US" sz="3600" dirty="0">
                <a:solidFill>
                  <a:schemeClr val="tx1">
                    <a:lumMod val="85000"/>
                    <a:lumOff val="15000"/>
                  </a:schemeClr>
                </a:solidFill>
              </a:rPr>
            </a:br>
            <a:br>
              <a:rPr lang="en-US" sz="3600" dirty="0">
                <a:solidFill>
                  <a:schemeClr val="tx1">
                    <a:lumMod val="85000"/>
                    <a:lumOff val="15000"/>
                  </a:schemeClr>
                </a:solidFill>
              </a:rPr>
            </a:br>
            <a:br>
              <a:rPr lang="en-US" sz="3600" dirty="0">
                <a:solidFill>
                  <a:schemeClr val="tx1">
                    <a:lumMod val="85000"/>
                    <a:lumOff val="15000"/>
                  </a:schemeClr>
                </a:solidFill>
              </a:rPr>
            </a:br>
            <a:br>
              <a:rPr lang="en-US" sz="3600" dirty="0">
                <a:solidFill>
                  <a:schemeClr val="tx1">
                    <a:lumMod val="85000"/>
                    <a:lumOff val="15000"/>
                  </a:schemeClr>
                </a:solidFill>
              </a:rPr>
            </a:br>
            <a:br>
              <a:rPr lang="en-US" sz="3600" dirty="0">
                <a:solidFill>
                  <a:schemeClr val="tx1">
                    <a:lumMod val="85000"/>
                    <a:lumOff val="15000"/>
                  </a:schemeClr>
                </a:solidFill>
              </a:rPr>
            </a:br>
            <a:br>
              <a:rPr lang="en-US" sz="3600" dirty="0">
                <a:solidFill>
                  <a:schemeClr val="tx1">
                    <a:lumMod val="85000"/>
                    <a:lumOff val="15000"/>
                  </a:schemeClr>
                </a:solidFill>
              </a:rPr>
            </a:br>
            <a:r>
              <a:rPr lang="en-US" dirty="0">
                <a:solidFill>
                  <a:schemeClr val="tx1">
                    <a:lumMod val="85000"/>
                    <a:lumOff val="15000"/>
                  </a:schemeClr>
                </a:solidFill>
              </a:rPr>
              <a:t>Congratulations </a:t>
            </a:r>
            <a:br>
              <a:rPr lang="en-US" sz="3600" dirty="0">
                <a:solidFill>
                  <a:schemeClr val="tx1">
                    <a:lumMod val="85000"/>
                    <a:lumOff val="15000"/>
                  </a:schemeClr>
                </a:solidFill>
              </a:rPr>
            </a:br>
            <a:r>
              <a:rPr lang="en-US" sz="3600" dirty="0">
                <a:solidFill>
                  <a:schemeClr val="tx1">
                    <a:lumMod val="85000"/>
                    <a:lumOff val="15000"/>
                  </a:schemeClr>
                </a:solidFill>
              </a:rPr>
              <a:t>To All of This Years Medical</a:t>
            </a:r>
            <a:br>
              <a:rPr lang="en-US" sz="3600" dirty="0">
                <a:solidFill>
                  <a:schemeClr val="tx1">
                    <a:lumMod val="85000"/>
                    <a:lumOff val="15000"/>
                  </a:schemeClr>
                </a:solidFill>
              </a:rPr>
            </a:br>
            <a:r>
              <a:rPr lang="en-US" sz="3600" dirty="0">
                <a:solidFill>
                  <a:schemeClr val="tx1">
                    <a:lumMod val="85000"/>
                    <a:lumOff val="15000"/>
                  </a:schemeClr>
                </a:solidFill>
              </a:rPr>
              <a:t>Student Scholarship Recipients!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rcRect t="12037" r="-2" b="2042"/>
          <a:stretch>
            <a:fillRect/>
          </a:stretch>
        </p:blipFill>
        <p:spPr>
          <a:xfrm>
            <a:off x="-11944" y="-622253"/>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0080" y="320040"/>
            <a:ext cx="6692827" cy="3892669"/>
          </a:xfrm>
        </p:spPr>
        <p:txBody>
          <a:bodyPr>
            <a:normAutofit fontScale="90000"/>
          </a:bodyPr>
          <a:lstStyle/>
          <a:p>
            <a:pPr>
              <a:lnSpc>
                <a:spcPct val="90000"/>
              </a:lnSpc>
            </a:pPr>
            <a:br>
              <a:rPr lang="en-US" sz="3100" dirty="0"/>
            </a:br>
            <a:r>
              <a:rPr lang="en-US" sz="3800" dirty="0"/>
              <a:t>Thank you to all of our corporate and individual donors. </a:t>
            </a:r>
            <a:br>
              <a:rPr lang="en-US" sz="3800" dirty="0"/>
            </a:br>
            <a:br>
              <a:rPr lang="en-US" sz="3800" dirty="0"/>
            </a:br>
            <a:r>
              <a:rPr lang="en-US" sz="3800" dirty="0"/>
              <a:t>Your kind and generous support makes this annual scholarship program possible</a:t>
            </a:r>
            <a:br>
              <a:rPr lang="en-US" sz="3100" dirty="0"/>
            </a:br>
            <a:r>
              <a:rPr lang="en-US" sz="3100" dirty="0"/>
              <a:t> </a:t>
            </a:r>
            <a:br>
              <a:rPr lang="en-US" sz="3100" dirty="0"/>
            </a:br>
            <a:endParaRPr lang="en-US" sz="3100" dirty="0"/>
          </a:p>
        </p:txBody>
      </p:sp>
      <p:sp>
        <p:nvSpPr>
          <p:cNvPr id="2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sX0" fmla="*/ 0 w 4243589"/>
              <a:gd name="csY0" fmla="*/ 0 h 18288"/>
              <a:gd name="csX1" fmla="*/ 563791 w 4243589"/>
              <a:gd name="csY1" fmla="*/ 0 h 18288"/>
              <a:gd name="csX2" fmla="*/ 1042710 w 4243589"/>
              <a:gd name="csY2" fmla="*/ 0 h 18288"/>
              <a:gd name="csX3" fmla="*/ 1564066 w 4243589"/>
              <a:gd name="csY3" fmla="*/ 0 h 18288"/>
              <a:gd name="csX4" fmla="*/ 2212729 w 4243589"/>
              <a:gd name="csY4" fmla="*/ 0 h 18288"/>
              <a:gd name="csX5" fmla="*/ 2776520 w 4243589"/>
              <a:gd name="csY5" fmla="*/ 0 h 18288"/>
              <a:gd name="csX6" fmla="*/ 3297875 w 4243589"/>
              <a:gd name="csY6" fmla="*/ 0 h 18288"/>
              <a:gd name="csX7" fmla="*/ 4243589 w 4243589"/>
              <a:gd name="csY7" fmla="*/ 0 h 18288"/>
              <a:gd name="csX8" fmla="*/ 4243589 w 4243589"/>
              <a:gd name="csY8" fmla="*/ 18288 h 18288"/>
              <a:gd name="csX9" fmla="*/ 3637362 w 4243589"/>
              <a:gd name="csY9" fmla="*/ 18288 h 18288"/>
              <a:gd name="csX10" fmla="*/ 3116007 w 4243589"/>
              <a:gd name="csY10" fmla="*/ 18288 h 18288"/>
              <a:gd name="csX11" fmla="*/ 2424908 w 4243589"/>
              <a:gd name="csY11" fmla="*/ 18288 h 18288"/>
              <a:gd name="csX12" fmla="*/ 1861117 w 4243589"/>
              <a:gd name="csY12" fmla="*/ 18288 h 18288"/>
              <a:gd name="csX13" fmla="*/ 1382198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DMS Logo from Ken - Dark GREEN.png"/>
          <p:cNvPicPr>
            <a:picLocks noChangeAspect="1"/>
          </p:cNvPicPr>
          <p:nvPr/>
        </p:nvPicPr>
        <p:blipFill>
          <a:blip r:embed="rId2" cstate="print"/>
          <a:stretch>
            <a:fillRect/>
          </a:stretch>
        </p:blipFill>
        <p:spPr>
          <a:xfrm>
            <a:off x="8362290" y="675602"/>
            <a:ext cx="2746248" cy="2753398"/>
          </a:xfrm>
          <a:prstGeom prst="rect">
            <a:avLst/>
          </a:prstGeom>
        </p:spPr>
      </p:pic>
      <p:sp>
        <p:nvSpPr>
          <p:cNvPr id="3" name="TextBox 2">
            <a:extLst>
              <a:ext uri="{FF2B5EF4-FFF2-40B4-BE49-F238E27FC236}">
                <a16:creationId xmlns:a16="http://schemas.microsoft.com/office/drawing/2014/main" id="{F39CD303-44F8-6155-ED3D-DC266ABAC1EA}"/>
              </a:ext>
            </a:extLst>
          </p:cNvPr>
          <p:cNvSpPr txBox="1"/>
          <p:nvPr/>
        </p:nvSpPr>
        <p:spPr>
          <a:xfrm>
            <a:off x="714562" y="4800600"/>
            <a:ext cx="4924238" cy="2062103"/>
          </a:xfrm>
          <a:prstGeom prst="rect">
            <a:avLst/>
          </a:prstGeom>
          <a:noFill/>
        </p:spPr>
        <p:txBody>
          <a:bodyPr wrap="square" rtlCol="0">
            <a:spAutoFit/>
          </a:bodyPr>
          <a:lstStyle/>
          <a:p>
            <a:pPr algn="ctr"/>
            <a:r>
              <a:rPr lang="en-US" sz="2200" dirty="0"/>
              <a:t>Since the inception of the program in 1963, four-hundred and twenty-eight awards have been disbursed to Central Massachusetts medical students, totaling  over 1 million dollars.</a:t>
            </a:r>
            <a:br>
              <a:rPr lang="en-US" dirty="0"/>
            </a:br>
            <a:endParaRPr lang="en-US" dirty="0"/>
          </a:p>
        </p:txBody>
      </p:sp>
      <p:pic>
        <p:nvPicPr>
          <p:cNvPr id="5" name="Content Placeholder 3">
            <a:extLst>
              <a:ext uri="{FF2B5EF4-FFF2-40B4-BE49-F238E27FC236}">
                <a16:creationId xmlns:a16="http://schemas.microsoft.com/office/drawing/2014/main" id="{778DC172-B777-03C6-11B2-BE25D868D4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0600" y="4248269"/>
            <a:ext cx="2133600" cy="21336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11734800" cy="2087562"/>
          </a:xfrm>
        </p:spPr>
        <p:txBody>
          <a:bodyPr>
            <a:normAutofit/>
          </a:bodyPr>
          <a:lstStyle/>
          <a:p>
            <a:r>
              <a:rPr lang="en-US" dirty="0"/>
              <a:t>Donations to support the WDMS Scholarship Fund</a:t>
            </a:r>
            <a:br>
              <a:rPr lang="en-US" dirty="0"/>
            </a:br>
            <a:r>
              <a:rPr lang="en-US" sz="4000" b="1" dirty="0"/>
              <a:t>Website: </a:t>
            </a:r>
            <a:r>
              <a:rPr lang="en-US" sz="4000" b="1" dirty="0">
                <a:solidFill>
                  <a:srgbClr val="0070C0"/>
                </a:solidFill>
              </a:rPr>
              <a:t>WDMS.org</a:t>
            </a:r>
          </a:p>
        </p:txBody>
      </p:sp>
      <p:pic>
        <p:nvPicPr>
          <p:cNvPr id="6" name="Picture 5"/>
          <p:cNvPicPr>
            <a:picLocks noChangeAspect="1"/>
          </p:cNvPicPr>
          <p:nvPr/>
        </p:nvPicPr>
        <p:blipFill>
          <a:blip r:embed="rId2"/>
          <a:stretch>
            <a:fillRect/>
          </a:stretch>
        </p:blipFill>
        <p:spPr>
          <a:xfrm>
            <a:off x="2057400" y="2224088"/>
            <a:ext cx="8077200" cy="4543425"/>
          </a:xfrm>
          <a:prstGeom prst="rect">
            <a:avLst/>
          </a:prstGeom>
        </p:spPr>
      </p:pic>
      <p:sp>
        <p:nvSpPr>
          <p:cNvPr id="7" name="Curved Left Arrow 6"/>
          <p:cNvSpPr/>
          <p:nvPr/>
        </p:nvSpPr>
        <p:spPr>
          <a:xfrm>
            <a:off x="8229600" y="1752600"/>
            <a:ext cx="731520" cy="1216152"/>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6" name="Rectangle 2055">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8881" y="457200"/>
            <a:ext cx="10909640" cy="1368614"/>
          </a:xfrm>
        </p:spPr>
        <p:txBody>
          <a:bodyPr vert="horz" lIns="91440" tIns="45720" rIns="91440" bIns="45720" rtlCol="0" anchor="ctr">
            <a:normAutofit/>
          </a:bodyPr>
          <a:lstStyle/>
          <a:p>
            <a:pPr>
              <a:lnSpc>
                <a:spcPct val="90000"/>
              </a:lnSpc>
            </a:pPr>
            <a:r>
              <a:rPr lang="en-US" sz="4600"/>
              <a:t>Donations to the </a:t>
            </a:r>
            <a:br>
              <a:rPr lang="en-US" sz="4600"/>
            </a:br>
            <a:r>
              <a:rPr lang="en-US" sz="4600"/>
              <a:t>WDMS Scholarship Fund</a:t>
            </a:r>
          </a:p>
        </p:txBody>
      </p:sp>
      <p:sp>
        <p:nvSpPr>
          <p:cNvPr id="2058"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sX0" fmla="*/ 0 w 3291840"/>
              <a:gd name="csY0" fmla="*/ 0 h 18288"/>
              <a:gd name="csX1" fmla="*/ 658368 w 3291840"/>
              <a:gd name="csY1" fmla="*/ 0 h 18288"/>
              <a:gd name="csX2" fmla="*/ 1283818 w 3291840"/>
              <a:gd name="csY2" fmla="*/ 0 h 18288"/>
              <a:gd name="csX3" fmla="*/ 1909267 w 3291840"/>
              <a:gd name="csY3" fmla="*/ 0 h 18288"/>
              <a:gd name="csX4" fmla="*/ 2633472 w 3291840"/>
              <a:gd name="csY4" fmla="*/ 0 h 18288"/>
              <a:gd name="csX5" fmla="*/ 3291840 w 3291840"/>
              <a:gd name="csY5" fmla="*/ 0 h 18288"/>
              <a:gd name="csX6" fmla="*/ 3291840 w 3291840"/>
              <a:gd name="csY6" fmla="*/ 18288 h 18288"/>
              <a:gd name="csX7" fmla="*/ 2633472 w 3291840"/>
              <a:gd name="csY7" fmla="*/ 18288 h 18288"/>
              <a:gd name="csX8" fmla="*/ 2073859 w 3291840"/>
              <a:gd name="csY8" fmla="*/ 18288 h 18288"/>
              <a:gd name="csX9" fmla="*/ 1448410 w 3291840"/>
              <a:gd name="csY9" fmla="*/ 18288 h 18288"/>
              <a:gd name="csX10" fmla="*/ 822960 w 3291840"/>
              <a:gd name="csY10" fmla="*/ 18288 h 18288"/>
              <a:gd name="csX11" fmla="*/ 0 w 3291840"/>
              <a:gd name="csY11" fmla="*/ 18288 h 18288"/>
              <a:gd name="csX12" fmla="*/ 0 w 329184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WDMS Logo from Ken - Dark GREEN.png">
            <a:extLst>
              <a:ext uri="{FF2B5EF4-FFF2-40B4-BE49-F238E27FC236}">
                <a16:creationId xmlns:a16="http://schemas.microsoft.com/office/drawing/2014/main" id="{6F95274B-36DA-BBA2-2FD2-DF0160E3050D}"/>
              </a:ext>
            </a:extLst>
          </p:cNvPr>
          <p:cNvPicPr>
            <a:picLocks noChangeAspect="1"/>
          </p:cNvPicPr>
          <p:nvPr/>
        </p:nvPicPr>
        <p:blipFill>
          <a:blip r:embed="rId2" cstate="print"/>
          <a:stretch>
            <a:fillRect/>
          </a:stretch>
        </p:blipFill>
        <p:spPr>
          <a:xfrm>
            <a:off x="1303637" y="3339115"/>
            <a:ext cx="2000375" cy="2005584"/>
          </a:xfrm>
          <a:prstGeom prst="rect">
            <a:avLst/>
          </a:prstGeom>
        </p:spPr>
      </p:pic>
      <p:pic>
        <p:nvPicPr>
          <p:cNvPr id="2051" name="Picture 3"/>
          <p:cNvPicPr>
            <a:picLocks noGrp="1" noChangeAspect="1" noChangeArrowheads="1"/>
          </p:cNvPicPr>
          <p:nvPr>
            <p:ph idx="1"/>
          </p:nvPr>
        </p:nvPicPr>
        <p:blipFill>
          <a:blip r:embed="rId3" cstate="print"/>
          <a:stretch>
            <a:fillRect/>
          </a:stretch>
        </p:blipFill>
        <p:spPr bwMode="auto">
          <a:xfrm>
            <a:off x="3958326" y="2283014"/>
            <a:ext cx="7601712" cy="4275962"/>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0" name="Rectangle 614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434415"/>
          </a:xfrm>
        </p:spPr>
        <p:txBody>
          <a:bodyPr anchor="b">
            <a:normAutofit/>
          </a:bodyPr>
          <a:lstStyle/>
          <a:p>
            <a:r>
              <a:rPr lang="en-US" sz="5400"/>
              <a:t>Upcoming Events</a:t>
            </a:r>
          </a:p>
        </p:txBody>
      </p:sp>
      <p:sp>
        <p:nvSpPr>
          <p:cNvPr id="615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72493" y="2071316"/>
            <a:ext cx="6713552" cy="4119172"/>
          </a:xfrm>
        </p:spPr>
        <p:txBody>
          <a:bodyPr anchor="t">
            <a:normAutofit/>
          </a:bodyPr>
          <a:lstStyle/>
          <a:p>
            <a:pPr marL="0" indent="0">
              <a:lnSpc>
                <a:spcPct val="90000"/>
              </a:lnSpc>
              <a:buNone/>
            </a:pPr>
            <a:r>
              <a:rPr lang="en-US" sz="1700" b="1"/>
              <a:t>MMS HOD I-25 Sessions – Via Zoom</a:t>
            </a:r>
            <a:endParaRPr lang="en-US" sz="1700"/>
          </a:p>
          <a:p>
            <a:pPr marL="0" indent="0">
              <a:lnSpc>
                <a:spcPct val="90000"/>
              </a:lnSpc>
              <a:buNone/>
            </a:pPr>
            <a:r>
              <a:rPr lang="en-US" sz="1700"/>
              <a:t>Saturday, December 6, 9am to Conclusion of Business – </a:t>
            </a:r>
          </a:p>
          <a:p>
            <a:pPr marL="0" indent="0">
              <a:lnSpc>
                <a:spcPct val="90000"/>
              </a:lnSpc>
              <a:buNone/>
            </a:pPr>
            <a:r>
              <a:rPr lang="en-US" sz="1700"/>
              <a:t>Monday, December 8, 7-8pm - Interim Meeting Ethics Forum – Ethics &amp; CRISPR: Exploring the Moral, Ethical, and Policy Challenges Posed by Gene Editing Technology</a:t>
            </a:r>
          </a:p>
          <a:p>
            <a:pPr marL="0" indent="0">
              <a:lnSpc>
                <a:spcPct val="90000"/>
              </a:lnSpc>
              <a:buNone/>
            </a:pPr>
            <a:r>
              <a:rPr lang="en-US" sz="1700"/>
              <a:t> </a:t>
            </a:r>
          </a:p>
          <a:p>
            <a:pPr marL="0" indent="0">
              <a:lnSpc>
                <a:spcPct val="90000"/>
              </a:lnSpc>
              <a:buNone/>
            </a:pPr>
            <a:r>
              <a:rPr lang="en-US" sz="1700" b="1"/>
              <a:t>Movie Night and Reception </a:t>
            </a:r>
            <a:br>
              <a:rPr lang="en-US" sz="1700" b="1"/>
            </a:br>
            <a:r>
              <a:rPr lang="en-US" sz="1700"/>
              <a:t>December 10, 2025, 5:30 pm, Mechanics Hall</a:t>
            </a:r>
            <a:br>
              <a:rPr lang="en-US" sz="1700"/>
            </a:br>
            <a:r>
              <a:rPr lang="en-US" sz="1700"/>
              <a:t>“The Doctor”</a:t>
            </a:r>
            <a:r>
              <a:rPr lang="en-US" sz="1700" b="1"/>
              <a:t>, </a:t>
            </a:r>
            <a:r>
              <a:rPr lang="en-US" sz="1700"/>
              <a:t>1991 film starring William Hurt</a:t>
            </a:r>
          </a:p>
          <a:p>
            <a:pPr marL="0" indent="0">
              <a:lnSpc>
                <a:spcPct val="90000"/>
              </a:lnSpc>
              <a:buNone/>
            </a:pPr>
            <a:r>
              <a:rPr lang="en-US" sz="1700" i="1"/>
              <a:t> </a:t>
            </a:r>
            <a:endParaRPr lang="en-US" sz="1700"/>
          </a:p>
          <a:p>
            <a:pPr marL="0" indent="0">
              <a:lnSpc>
                <a:spcPct val="90000"/>
              </a:lnSpc>
              <a:buNone/>
            </a:pPr>
            <a:r>
              <a:rPr lang="en-US" sz="1700" b="1"/>
              <a:t>230</a:t>
            </a:r>
            <a:r>
              <a:rPr lang="en-US" sz="1700" b="1" baseline="30000"/>
              <a:t>th</a:t>
            </a:r>
            <a:r>
              <a:rPr lang="en-US" sz="1700" b="1"/>
              <a:t> Annual Oration </a:t>
            </a:r>
            <a:endParaRPr lang="en-US" sz="1700"/>
          </a:p>
          <a:p>
            <a:pPr marL="0" indent="0">
              <a:lnSpc>
                <a:spcPct val="90000"/>
              </a:lnSpc>
              <a:buNone/>
            </a:pPr>
            <a:r>
              <a:rPr lang="en-US" sz="1700"/>
              <a:t>February 11, 2026, 5:30 pm, Beechwood Hotel		</a:t>
            </a:r>
          </a:p>
          <a:p>
            <a:pPr marL="0" indent="0">
              <a:lnSpc>
                <a:spcPct val="90000"/>
              </a:lnSpc>
              <a:buNone/>
            </a:pPr>
            <a:r>
              <a:rPr lang="en-US" sz="1700"/>
              <a:t>Orator: Dr. Richard Sacra, MD </a:t>
            </a:r>
            <a:br>
              <a:rPr lang="en-US" sz="1700"/>
            </a:br>
            <a:r>
              <a:rPr lang="en-US" sz="1700"/>
              <a:t>Title: "Stories from Healthcare at the Frayed Edge"</a:t>
            </a:r>
          </a:p>
          <a:p>
            <a:pPr marL="0" indent="0">
              <a:lnSpc>
                <a:spcPct val="90000"/>
              </a:lnSpc>
              <a:buNone/>
            </a:pPr>
            <a:endParaRPr lang="en-US" altLang="en-US" sz="1700" bmk=""/>
          </a:p>
        </p:txBody>
      </p:sp>
      <p:pic>
        <p:nvPicPr>
          <p:cNvPr id="6145" name="Picture 1" descr="WDMS Logo from Ken - Dark GREEN"/>
          <p:cNvPicPr>
            <a:picLocks noChangeAspect="1" noChangeArrowheads="1"/>
          </p:cNvPicPr>
          <p:nvPr/>
        </p:nvPicPr>
        <p:blipFill>
          <a:blip r:embed="rId2" cstate="print">
            <a:extLst>
              <a:ext uri="{28A0092B-C50C-407E-A947-70E740481C1C}">
                <a14:useLocalDpi xmlns:a14="http://schemas.microsoft.com/office/drawing/2010/main" val="0"/>
              </a:ext>
            </a:extLst>
          </a:blip>
          <a:srcRect l="2121" r="1671" b="-3"/>
          <a:stretch>
            <a:fillRect/>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6049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434415"/>
          </a:xfrm>
        </p:spPr>
        <p:txBody>
          <a:bodyPr anchor="b">
            <a:normAutofit/>
          </a:bodyPr>
          <a:lstStyle/>
          <a:p>
            <a:pPr>
              <a:lnSpc>
                <a:spcPct val="90000"/>
              </a:lnSpc>
            </a:pPr>
            <a:r>
              <a:rPr lang="en-US" sz="4600"/>
              <a:t>    Other Ways to Support The </a:t>
            </a:r>
            <a:br>
              <a:rPr lang="en-US" sz="4600"/>
            </a:br>
            <a:r>
              <a:rPr lang="en-US" sz="4600"/>
              <a:t>    Scholarship Fund of The WDMS</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72493" y="2071316"/>
            <a:ext cx="6713552" cy="4119172"/>
          </a:xfrm>
        </p:spPr>
        <p:txBody>
          <a:bodyPr anchor="t">
            <a:normAutofit/>
          </a:bodyPr>
          <a:lstStyle/>
          <a:p>
            <a:pPr marL="0" indent="0">
              <a:buNone/>
            </a:pPr>
            <a:r>
              <a:rPr lang="en-US" sz="2000" u="sng"/>
              <a:t>OPPORTUNITIES INCLUDE:</a:t>
            </a:r>
          </a:p>
          <a:p>
            <a:pPr marL="0" indent="0">
              <a:buNone/>
            </a:pPr>
            <a:r>
              <a:rPr lang="en-US" sz="2000"/>
              <a:t>Sponsorship for a NAMED SCHOLARSHIP or a BOOK AWARD</a:t>
            </a:r>
          </a:p>
          <a:p>
            <a:pPr marL="400050" lvl="1" indent="0">
              <a:buNone/>
            </a:pPr>
            <a:r>
              <a:rPr lang="en-US" sz="2000"/>
              <a:t>This can be a one-time donation or renewed year to year, based on donor preferences</a:t>
            </a:r>
            <a:br>
              <a:rPr lang="en-US" sz="2000"/>
            </a:br>
            <a:endParaRPr lang="en-US" sz="2000"/>
          </a:p>
          <a:p>
            <a:pPr marL="0" indent="0">
              <a:buNone/>
            </a:pPr>
            <a:r>
              <a:rPr lang="en-US" sz="2000"/>
              <a:t>Sponsorship of  NAMED SCHOLARSHIP or BOOK AWARD </a:t>
            </a:r>
            <a:r>
              <a:rPr lang="en-US" sz="2000" i="1"/>
              <a:t>in perpetuity</a:t>
            </a:r>
          </a:p>
          <a:p>
            <a:pPr marL="400050" lvl="1" indent="0">
              <a:buNone/>
            </a:pPr>
            <a:r>
              <a:rPr lang="en-US" sz="2000"/>
              <a:t>This donation provides long term support for a named scholarship or book award on a sustained basis</a:t>
            </a:r>
          </a:p>
          <a:p>
            <a:pPr marL="0" indent="0">
              <a:buNone/>
            </a:pPr>
            <a:endParaRPr lang="en-US" sz="2000"/>
          </a:p>
          <a:p>
            <a:pPr marL="0" indent="0">
              <a:buNone/>
            </a:pPr>
            <a:r>
              <a:rPr lang="en-US" sz="2000" i="1" dirty="0"/>
              <a:t>To inquire, please contact Martha Wright: </a:t>
            </a:r>
            <a:r>
              <a:rPr lang="en-US" sz="2000" i="1" dirty="0">
                <a:hlinkClick r:id="rId2"/>
              </a:rPr>
              <a:t>mwright@wdms.org</a:t>
            </a:r>
            <a:r>
              <a:rPr lang="en-US" sz="2000" i="1" dirty="0"/>
              <a:t> or 508-753-1579</a:t>
            </a:r>
          </a:p>
        </p:txBody>
      </p:sp>
      <p:pic>
        <p:nvPicPr>
          <p:cNvPr id="4" name="Google Shape;251;g19400bc008e_7_144" descr="WDMS Logo from Ken - Dark GREEN... small.png">
            <a:extLst>
              <a:ext uri="{FF2B5EF4-FFF2-40B4-BE49-F238E27FC236}">
                <a16:creationId xmlns:a16="http://schemas.microsoft.com/office/drawing/2014/main" id="{DC521F43-13B3-0C62-31AC-A28C4F89EC8A}"/>
              </a:ext>
            </a:extLst>
          </p:cNvPr>
          <p:cNvPicPr preferRelativeResize="0"/>
          <p:nvPr/>
        </p:nvPicPr>
        <p:blipFill rotWithShape="1">
          <a:blip r:embed="rId3"/>
          <a:srcRect l="2507" r="1286" b="-1"/>
          <a:stretch>
            <a:fillRect/>
          </a:stretch>
        </p:blipFill>
        <p:spPr>
          <a:xfrm>
            <a:off x="7675658" y="2093976"/>
            <a:ext cx="3941064" cy="4096512"/>
          </a:xfrm>
          <a:prstGeom prst="rect">
            <a:avLst/>
          </a:prstGeom>
          <a:noFill/>
        </p:spPr>
      </p:pic>
    </p:spTree>
    <p:extLst>
      <p:ext uri="{BB962C8B-B14F-4D97-AF65-F5344CB8AC3E}">
        <p14:creationId xmlns:p14="http://schemas.microsoft.com/office/powerpoint/2010/main" val="24761899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g19400bc008e_7_307"/>
          <p:cNvSpPr txBox="1">
            <a:spLocks noGrp="1"/>
          </p:cNvSpPr>
          <p:nvPr>
            <p:ph type="title"/>
          </p:nvPr>
        </p:nvSpPr>
        <p:spPr>
          <a:xfrm>
            <a:off x="1981201" y="2338912"/>
            <a:ext cx="8229600" cy="3223688"/>
          </a:xfrm>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buSzPct val="100000"/>
            </a:pPr>
            <a:r>
              <a:rPr lang="en-US" sz="4600" dirty="0"/>
              <a:t>WDMS Alliance</a:t>
            </a:r>
            <a:br>
              <a:rPr lang="en-US" sz="4600" dirty="0"/>
            </a:br>
            <a:r>
              <a:rPr lang="en-US" sz="4600" dirty="0"/>
              <a:t>Nursing Scholarships</a:t>
            </a:r>
            <a:br>
              <a:rPr lang="en-US" sz="4600" dirty="0"/>
            </a:br>
            <a:r>
              <a:rPr lang="en-US" sz="4600" dirty="0"/>
              <a:t>Sheila Massarelli, RN </a:t>
            </a:r>
            <a:br>
              <a:rPr lang="en-US" sz="4600" dirty="0"/>
            </a:br>
            <a:r>
              <a:rPr lang="en-US" sz="4600" dirty="0"/>
              <a:t>Maureen Zacharia, RN</a:t>
            </a:r>
            <a:endParaRPr sz="4600" dirty="0"/>
          </a:p>
        </p:txBody>
      </p:sp>
      <p:pic>
        <p:nvPicPr>
          <p:cNvPr id="436" name="Google Shape;436;g19400bc008e_7_307"/>
          <p:cNvPicPr preferRelativeResize="0"/>
          <p:nvPr/>
        </p:nvPicPr>
        <p:blipFill>
          <a:blip r:embed="rId3">
            <a:alphaModFix/>
          </a:blip>
          <a:stretch>
            <a:fillRect/>
          </a:stretch>
        </p:blipFill>
        <p:spPr>
          <a:xfrm>
            <a:off x="4953000" y="533400"/>
            <a:ext cx="2135288" cy="1928288"/>
          </a:xfrm>
          <a:prstGeom prst="rect">
            <a:avLst/>
          </a:prstGeom>
          <a:noFill/>
          <a:ln>
            <a:noFill/>
          </a:ln>
        </p:spPr>
      </p:pic>
    </p:spTree>
    <p:extLst>
      <p:ext uri="{BB962C8B-B14F-4D97-AF65-F5344CB8AC3E}">
        <p14:creationId xmlns:p14="http://schemas.microsoft.com/office/powerpoint/2010/main" val="1022077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65201" y="1238158"/>
            <a:ext cx="5925989" cy="1716399"/>
          </a:xfrm>
        </p:spPr>
        <p:txBody>
          <a:bodyPr anchor="b">
            <a:normAutofit/>
          </a:bodyPr>
          <a:lstStyle/>
          <a:p>
            <a:pPr>
              <a:lnSpc>
                <a:spcPct val="90000"/>
              </a:lnSpc>
            </a:pPr>
            <a:r>
              <a:rPr lang="en-US" sz="5300" dirty="0"/>
              <a:t>Thank you to all of our donors</a:t>
            </a:r>
            <a:endParaRPr lang="en-US" sz="6700" dirty="0"/>
          </a:p>
        </p:txBody>
      </p:sp>
      <p:sp>
        <p:nvSpPr>
          <p:cNvPr id="3" name="Subtitle 2"/>
          <p:cNvSpPr>
            <a:spLocks noGrp="1"/>
          </p:cNvSpPr>
          <p:nvPr>
            <p:ph type="subTitle" idx="1"/>
          </p:nvPr>
        </p:nvSpPr>
        <p:spPr>
          <a:xfrm>
            <a:off x="965201" y="2954558"/>
            <a:ext cx="6121399" cy="2940914"/>
          </a:xfrm>
        </p:spPr>
        <p:txBody>
          <a:bodyPr anchor="t">
            <a:normAutofit fontScale="32500" lnSpcReduction="20000"/>
          </a:bodyPr>
          <a:lstStyle/>
          <a:p>
            <a:pPr algn="r">
              <a:lnSpc>
                <a:spcPct val="90000"/>
              </a:lnSpc>
            </a:pPr>
            <a:endParaRPr lang="en-US" sz="800" dirty="0"/>
          </a:p>
          <a:p>
            <a:pPr>
              <a:lnSpc>
                <a:spcPct val="90000"/>
              </a:lnSpc>
            </a:pPr>
            <a:endParaRPr lang="en-US" sz="4200" dirty="0">
              <a:solidFill>
                <a:schemeClr val="tx1"/>
              </a:solidFill>
            </a:endParaRPr>
          </a:p>
          <a:p>
            <a:pPr>
              <a:lnSpc>
                <a:spcPct val="90000"/>
              </a:lnSpc>
            </a:pPr>
            <a:endParaRPr lang="en-US" sz="4200" dirty="0">
              <a:solidFill>
                <a:schemeClr val="tx1"/>
              </a:solidFill>
            </a:endParaRPr>
          </a:p>
          <a:p>
            <a:pPr>
              <a:lnSpc>
                <a:spcPct val="90000"/>
              </a:lnSpc>
            </a:pPr>
            <a:r>
              <a:rPr lang="en-US" sz="5500" dirty="0">
                <a:solidFill>
                  <a:schemeClr val="tx1"/>
                </a:solidFill>
              </a:rPr>
              <a:t>In 1959 our members established a Nursing Scholarship Fund. The scholarships have been sustained by the generosity of our members. Over the years we have sponsored various fundraising activities including White Cap Balls, fashion shows and various educational and author events. </a:t>
            </a:r>
          </a:p>
          <a:p>
            <a:pPr>
              <a:lnSpc>
                <a:spcPct val="90000"/>
              </a:lnSpc>
            </a:pPr>
            <a:endParaRPr lang="en-US" sz="5500" dirty="0">
              <a:solidFill>
                <a:schemeClr val="tx1"/>
              </a:solidFill>
            </a:endParaRPr>
          </a:p>
          <a:p>
            <a:pPr>
              <a:lnSpc>
                <a:spcPct val="90000"/>
              </a:lnSpc>
            </a:pPr>
            <a:r>
              <a:rPr lang="en-US" sz="5500" dirty="0">
                <a:solidFill>
                  <a:schemeClr val="tx1"/>
                </a:solidFill>
              </a:rPr>
              <a:t>In 1966, auxiliary member Gertrude Raymond Perry established an annual donation in perpetuity to the Scholarship Fund in memory of her husband Dr. Albert Orville Raymond. </a:t>
            </a:r>
          </a:p>
          <a:p>
            <a:pPr>
              <a:lnSpc>
                <a:spcPct val="90000"/>
              </a:lnSpc>
            </a:pPr>
            <a:endParaRPr lang="en-US" sz="3500" dirty="0">
              <a:solidFill>
                <a:schemeClr val="tx1"/>
              </a:solidFill>
            </a:endParaRPr>
          </a:p>
          <a:p>
            <a:pPr algn="r">
              <a:lnSpc>
                <a:spcPct val="90000"/>
              </a:lnSpc>
            </a:pPr>
            <a:r>
              <a:rPr lang="en-US" sz="3500" dirty="0">
                <a:solidFill>
                  <a:schemeClr val="tx1"/>
                </a:solidFill>
              </a:rPr>
              <a:t> </a:t>
            </a:r>
          </a:p>
          <a:p>
            <a:pPr algn="r">
              <a:lnSpc>
                <a:spcPct val="90000"/>
              </a:lnSpc>
            </a:pPr>
            <a:endParaRPr lang="en-US" sz="800" dirty="0"/>
          </a:p>
        </p:txBody>
      </p:sp>
      <p:pic>
        <p:nvPicPr>
          <p:cNvPr id="4" name="Google Shape;444;g19400bc008e_7_313"/>
          <p:cNvPicPr preferRelativeResize="0"/>
          <p:nvPr/>
        </p:nvPicPr>
        <p:blipFill>
          <a:blip r:embed="rId2"/>
          <a:stretch>
            <a:fillRect/>
          </a:stretch>
        </p:blipFill>
        <p:spPr>
          <a:xfrm>
            <a:off x="7656490" y="1728995"/>
            <a:ext cx="2621772" cy="2451124"/>
          </a:xfrm>
          <a:prstGeom prst="rect">
            <a:avLst/>
          </a:prstGeom>
          <a:noFill/>
        </p:spPr>
      </p:pic>
    </p:spTree>
    <p:extLst>
      <p:ext uri="{BB962C8B-B14F-4D97-AF65-F5344CB8AC3E}">
        <p14:creationId xmlns:p14="http://schemas.microsoft.com/office/powerpoint/2010/main" val="5329619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Gertrude Raymond</a:t>
            </a:r>
            <a:br>
              <a:rPr lang="en-US" dirty="0"/>
            </a:br>
            <a:r>
              <a:rPr lang="en-US" dirty="0"/>
              <a:t>1891-1969</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7737" y="1417638"/>
            <a:ext cx="2524125" cy="3511826"/>
          </a:xfrm>
          <a:prstGeom prst="rect">
            <a:avLst/>
          </a:prstGeom>
        </p:spPr>
      </p:pic>
      <p:sp>
        <p:nvSpPr>
          <p:cNvPr id="4" name="TextBox 3"/>
          <p:cNvSpPr txBox="1"/>
          <p:nvPr/>
        </p:nvSpPr>
        <p:spPr>
          <a:xfrm>
            <a:off x="381000" y="5410200"/>
            <a:ext cx="11277600" cy="1754326"/>
          </a:xfrm>
          <a:prstGeom prst="rect">
            <a:avLst/>
          </a:prstGeom>
          <a:noFill/>
        </p:spPr>
        <p:txBody>
          <a:bodyPr wrap="square" rtlCol="0">
            <a:spAutoFit/>
          </a:bodyPr>
          <a:lstStyle/>
          <a:p>
            <a:r>
              <a:rPr lang="en-US" i="1" dirty="0"/>
              <a:t> </a:t>
            </a:r>
            <a:r>
              <a:rPr lang="en-US" dirty="0"/>
              <a:t>In August 1966,  artist, auxiliary member Gertrude J. Raymond established the </a:t>
            </a:r>
            <a:r>
              <a:rPr lang="en-US" i="1" dirty="0"/>
              <a:t>Gertrude J. Raymond Trust. </a:t>
            </a:r>
            <a:r>
              <a:rPr lang="en-US" dirty="0"/>
              <a:t>She designated a $300.00 annual donation be made in memory of her husband</a:t>
            </a:r>
            <a:r>
              <a:rPr lang="it-IT" dirty="0"/>
              <a:t> Dr. Albert Orville Raymond</a:t>
            </a:r>
            <a:r>
              <a:rPr lang="en-US" dirty="0"/>
              <a:t>. He was in general practice, specializing in obstetrics</a:t>
            </a:r>
            <a:r>
              <a:rPr lang="en-US" b="1" dirty="0"/>
              <a:t>. </a:t>
            </a:r>
            <a:r>
              <a:rPr lang="en-US" dirty="0"/>
              <a:t>Their generosity has continued in perpetuity for that last 59 years. </a:t>
            </a:r>
          </a:p>
          <a:p>
            <a:r>
              <a:rPr lang="en-US" dirty="0"/>
              <a:t> </a:t>
            </a:r>
          </a:p>
          <a:p>
            <a:r>
              <a:rPr lang="en-US" dirty="0"/>
              <a:t> </a:t>
            </a:r>
          </a:p>
          <a:p>
            <a:r>
              <a:rPr lang="en-US" dirty="0"/>
              <a:t> </a:t>
            </a:r>
          </a:p>
        </p:txBody>
      </p:sp>
      <p:sp>
        <p:nvSpPr>
          <p:cNvPr id="5" name="TextBox 4"/>
          <p:cNvSpPr txBox="1"/>
          <p:nvPr/>
        </p:nvSpPr>
        <p:spPr>
          <a:xfrm>
            <a:off x="5314948" y="4909870"/>
            <a:ext cx="1409701" cy="369332"/>
          </a:xfrm>
          <a:prstGeom prst="rect">
            <a:avLst/>
          </a:prstGeom>
          <a:noFill/>
        </p:spPr>
        <p:txBody>
          <a:bodyPr wrap="square" rtlCol="0">
            <a:spAutoFit/>
          </a:bodyPr>
          <a:lstStyle/>
          <a:p>
            <a:r>
              <a:rPr lang="en-US" dirty="0"/>
              <a:t>Circa 1928</a:t>
            </a:r>
          </a:p>
        </p:txBody>
      </p:sp>
      <p:pic>
        <p:nvPicPr>
          <p:cNvPr id="6" name="Google Shape;444;g19400bc008e_7_313">
            <a:extLst>
              <a:ext uri="{FF2B5EF4-FFF2-40B4-BE49-F238E27FC236}">
                <a16:creationId xmlns:a16="http://schemas.microsoft.com/office/drawing/2014/main" id="{1C99634D-1AD1-0086-845F-A3EE0B74F6DB}"/>
              </a:ext>
            </a:extLst>
          </p:cNvPr>
          <p:cNvPicPr preferRelativeResize="0"/>
          <p:nvPr/>
        </p:nvPicPr>
        <p:blipFill>
          <a:blip r:embed="rId3"/>
          <a:stretch>
            <a:fillRect/>
          </a:stretch>
        </p:blipFill>
        <p:spPr>
          <a:xfrm>
            <a:off x="685800" y="194766"/>
            <a:ext cx="1676400" cy="1524000"/>
          </a:xfrm>
          <a:prstGeom prst="rect">
            <a:avLst/>
          </a:prstGeom>
          <a:noFill/>
        </p:spPr>
      </p:pic>
    </p:spTree>
    <p:extLst>
      <p:ext uri="{BB962C8B-B14F-4D97-AF65-F5344CB8AC3E}">
        <p14:creationId xmlns:p14="http://schemas.microsoft.com/office/powerpoint/2010/main" val="24113143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vert="horz" lIns="91440" tIns="45720" rIns="91440" bIns="45720" rtlCol="0" anchor="b">
            <a:normAutofit/>
          </a:bodyPr>
          <a:lstStyle/>
          <a:p>
            <a:pPr>
              <a:lnSpc>
                <a:spcPct val="90000"/>
              </a:lnSpc>
            </a:pPr>
            <a:r>
              <a:rPr lang="en-US" sz="3600" dirty="0"/>
              <a:t>The Passey Family Nursing Scholarship Endowment </a:t>
            </a:r>
          </a:p>
        </p:txBody>
      </p:sp>
      <p:sp>
        <p:nvSpPr>
          <p:cNvPr id="20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40080" y="2872899"/>
            <a:ext cx="4243589" cy="3320668"/>
          </a:xfrm>
          <a:prstGeom prst="rect">
            <a:avLst/>
          </a:prstGeom>
        </p:spPr>
        <p:txBody>
          <a:bodyPr vert="horz" lIns="91440" tIns="45720" rIns="91440" bIns="45720" rtlCol="0">
            <a:normAutofit/>
          </a:bodyPr>
          <a:lstStyle/>
          <a:p>
            <a:pPr algn="ctr">
              <a:lnSpc>
                <a:spcPct val="90000"/>
              </a:lnSpc>
              <a:spcAft>
                <a:spcPts val="600"/>
              </a:spcAft>
            </a:pPr>
            <a:br>
              <a:rPr lang="en-US" sz="2000" dirty="0"/>
            </a:br>
            <a:r>
              <a:rPr lang="en-US" sz="2000" dirty="0"/>
              <a:t>The Passey Family has recently  established an endowment to the WDMSA Scholarship Fund, in honor of all nursing professionals in their family: Margaret (Shea) Knox, Helen (Lennon) Shea, Carolyn ‘Murray’ Passey, Janet (Murray) Steele, Ann Marie (Murray) Thompson, Janice (Payne) Murray, Katelyn (Passey) Pe, Colleen Murray, and Jo Hannah Murray. </a:t>
            </a:r>
          </a:p>
          <a:p>
            <a:pPr>
              <a:lnSpc>
                <a:spcPct val="90000"/>
              </a:lnSpc>
              <a:spcAft>
                <a:spcPts val="600"/>
              </a:spcAft>
            </a:pPr>
            <a:endParaRPr lang="en-US" sz="2000" dirty="0"/>
          </a:p>
        </p:txBody>
      </p:sp>
      <p:pic>
        <p:nvPicPr>
          <p:cNvPr id="2050" name="Picture 2" descr="https://www.wdms.org/wp-content/uploads/2023/04/The-Passeys.jpg"/>
          <p:cNvPicPr>
            <a:picLocks noChangeAspect="1" noChangeArrowheads="1"/>
          </p:cNvPicPr>
          <p:nvPr/>
        </p:nvPicPr>
        <p:blipFill>
          <a:blip r:embed="rId2" cstate="print">
            <a:extLst>
              <a:ext uri="{28A0092B-C50C-407E-A947-70E740481C1C}">
                <a14:useLocalDpi xmlns:a14="http://schemas.microsoft.com/office/drawing/2010/main" val="0"/>
              </a:ext>
            </a:extLst>
          </a:blip>
          <a:srcRect l="15309" r="13726"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5037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EFB08C2-3D86-5790-BAE1-EE671C4FB8C5}"/>
              </a:ext>
            </a:extLst>
          </p:cNvPr>
          <p:cNvPicPr>
            <a:picLocks noChangeAspect="1"/>
          </p:cNvPicPr>
          <p:nvPr/>
        </p:nvPicPr>
        <p:blipFill>
          <a:blip r:embed="rId2"/>
          <a:stretch>
            <a:fillRect/>
          </a:stretch>
        </p:blipFill>
        <p:spPr>
          <a:xfrm>
            <a:off x="1123359" y="1157103"/>
            <a:ext cx="2377440" cy="2704673"/>
          </a:xfrm>
          <a:prstGeom prst="rect">
            <a:avLst/>
          </a:prstGeom>
        </p:spPr>
      </p:pic>
      <p:pic>
        <p:nvPicPr>
          <p:cNvPr id="5" name="Google Shape;444;g19400bc008e_7_313"/>
          <p:cNvPicPr preferRelativeResize="0"/>
          <p:nvPr/>
        </p:nvPicPr>
        <p:blipFill>
          <a:blip r:embed="rId3"/>
          <a:stretch>
            <a:fillRect/>
          </a:stretch>
        </p:blipFill>
        <p:spPr>
          <a:xfrm>
            <a:off x="4234654" y="1902749"/>
            <a:ext cx="1764806" cy="1422996"/>
          </a:xfrm>
          <a:prstGeom prst="rect">
            <a:avLst/>
          </a:prstGeom>
          <a:noFill/>
        </p:spPr>
      </p:pic>
      <p:sp>
        <p:nvSpPr>
          <p:cNvPr id="23" name="Right Triangle 22">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127760" y="4212709"/>
            <a:ext cx="8702040" cy="9285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dirty="0">
                <a:latin typeface="+mj-lt"/>
                <a:ea typeface="+mj-ea"/>
                <a:cs typeface="+mj-cs"/>
              </a:rPr>
              <a:t>2025 WDMSA BSN Scholarship Award</a:t>
            </a:r>
          </a:p>
        </p:txBody>
      </p:sp>
      <p:sp>
        <p:nvSpPr>
          <p:cNvPr id="4" name="TextBox 3"/>
          <p:cNvSpPr txBox="1"/>
          <p:nvPr/>
        </p:nvSpPr>
        <p:spPr>
          <a:xfrm>
            <a:off x="6644633" y="1107907"/>
            <a:ext cx="3642367" cy="2799692"/>
          </a:xfrm>
          <a:prstGeom prst="rect">
            <a:avLst/>
          </a:prstGeom>
        </p:spPr>
        <p:txBody>
          <a:bodyPr vert="horz" lIns="91440" tIns="45720" rIns="91440" bIns="45720" rtlCol="0" anchor="ctr">
            <a:normAutofit/>
          </a:bodyPr>
          <a:lstStyle/>
          <a:p>
            <a:pPr lvl="0" algn="ctr" fontAlgn="base">
              <a:lnSpc>
                <a:spcPct val="90000"/>
              </a:lnSpc>
              <a:spcBef>
                <a:spcPct val="0"/>
              </a:spcBef>
              <a:spcAft>
                <a:spcPts val="600"/>
              </a:spcAft>
            </a:pPr>
            <a:r>
              <a:rPr lang="en-US" altLang="en-US" sz="3000"/>
              <a:t>Anne </a:t>
            </a:r>
            <a:r>
              <a:rPr lang="en-US" altLang="en-US" sz="3000" dirty="0"/>
              <a:t>Mutie Kavale</a:t>
            </a:r>
          </a:p>
          <a:p>
            <a:pPr lvl="0" algn="ctr" fontAlgn="base">
              <a:lnSpc>
                <a:spcPct val="90000"/>
              </a:lnSpc>
              <a:spcBef>
                <a:spcPct val="0"/>
              </a:spcBef>
              <a:spcAft>
                <a:spcPts val="600"/>
              </a:spcAft>
            </a:pPr>
            <a:r>
              <a:rPr lang="en-US" altLang="en-US" sz="3000" dirty="0"/>
              <a:t>Anna Maria College</a:t>
            </a:r>
          </a:p>
          <a:p>
            <a:pPr lvl="0" algn="ctr" fontAlgn="base">
              <a:lnSpc>
                <a:spcPct val="90000"/>
              </a:lnSpc>
              <a:spcBef>
                <a:spcPct val="0"/>
              </a:spcBef>
              <a:spcAft>
                <a:spcPts val="600"/>
              </a:spcAft>
            </a:pPr>
            <a:r>
              <a:rPr lang="en-US" altLang="en-US" sz="3000" dirty="0"/>
              <a:t>May 2027</a:t>
            </a:r>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18822047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F6F91C-B62C-4E64-E8B9-21BF7BBEB696}"/>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smiling at the camera&#10;&#10;AI-generated content may be incorrect.">
            <a:extLst>
              <a:ext uri="{FF2B5EF4-FFF2-40B4-BE49-F238E27FC236}">
                <a16:creationId xmlns:a16="http://schemas.microsoft.com/office/drawing/2014/main" id="{2E149DC8-1732-FBC8-A8D3-EEE475CC6E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359" y="1131213"/>
            <a:ext cx="2377440" cy="2756452"/>
          </a:xfrm>
          <a:prstGeom prst="rect">
            <a:avLst/>
          </a:prstGeom>
        </p:spPr>
      </p:pic>
      <p:pic>
        <p:nvPicPr>
          <p:cNvPr id="5" name="Google Shape;444;g19400bc008e_7_313">
            <a:extLst>
              <a:ext uri="{FF2B5EF4-FFF2-40B4-BE49-F238E27FC236}">
                <a16:creationId xmlns:a16="http://schemas.microsoft.com/office/drawing/2014/main" id="{2F15D273-9F6F-75FB-7B34-1E083E667B19}"/>
              </a:ext>
            </a:extLst>
          </p:cNvPr>
          <p:cNvPicPr preferRelativeResize="0"/>
          <p:nvPr/>
        </p:nvPicPr>
        <p:blipFill>
          <a:blip r:embed="rId3"/>
          <a:stretch>
            <a:fillRect/>
          </a:stretch>
        </p:blipFill>
        <p:spPr>
          <a:xfrm>
            <a:off x="4234654" y="1775620"/>
            <a:ext cx="1764806" cy="1651596"/>
          </a:xfrm>
          <a:prstGeom prst="rect">
            <a:avLst/>
          </a:prstGeom>
          <a:noFill/>
        </p:spPr>
      </p:pic>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8E4A10F-9440-D678-F5AE-AE3F3EFF2F88}"/>
              </a:ext>
            </a:extLst>
          </p:cNvPr>
          <p:cNvSpPr txBox="1"/>
          <p:nvPr/>
        </p:nvSpPr>
        <p:spPr>
          <a:xfrm>
            <a:off x="1113527" y="4304080"/>
            <a:ext cx="8549640" cy="8896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dirty="0">
                <a:latin typeface="+mj-lt"/>
                <a:ea typeface="+mj-ea"/>
                <a:cs typeface="+mj-cs"/>
              </a:rPr>
              <a:t>2025 WDMSA BSN Scholarship Award</a:t>
            </a:r>
          </a:p>
        </p:txBody>
      </p:sp>
      <p:sp>
        <p:nvSpPr>
          <p:cNvPr id="4" name="TextBox 3">
            <a:extLst>
              <a:ext uri="{FF2B5EF4-FFF2-40B4-BE49-F238E27FC236}">
                <a16:creationId xmlns:a16="http://schemas.microsoft.com/office/drawing/2014/main" id="{4E847A29-FBAF-91EA-40EC-942D923B620F}"/>
              </a:ext>
            </a:extLst>
          </p:cNvPr>
          <p:cNvSpPr txBox="1"/>
          <p:nvPr/>
        </p:nvSpPr>
        <p:spPr>
          <a:xfrm>
            <a:off x="6644633" y="1107907"/>
            <a:ext cx="4791112" cy="2799692"/>
          </a:xfrm>
          <a:prstGeom prst="rect">
            <a:avLst/>
          </a:prstGeom>
        </p:spPr>
        <p:txBody>
          <a:bodyPr vert="horz" lIns="91440" tIns="45720" rIns="91440" bIns="45720" rtlCol="0" anchor="ctr">
            <a:normAutofit/>
          </a:bodyPr>
          <a:lstStyle/>
          <a:p>
            <a:pPr lvl="0" algn="ctr" fontAlgn="base">
              <a:lnSpc>
                <a:spcPct val="90000"/>
              </a:lnSpc>
              <a:spcBef>
                <a:spcPct val="0"/>
              </a:spcBef>
              <a:spcAft>
                <a:spcPct val="0"/>
              </a:spcAft>
            </a:pPr>
            <a:r>
              <a:rPr lang="en-US" altLang="en-US" sz="3000" dirty="0"/>
              <a:t>Olivia Lozoraitis</a:t>
            </a:r>
          </a:p>
          <a:p>
            <a:pPr lvl="0" algn="ctr" fontAlgn="base">
              <a:lnSpc>
                <a:spcPct val="90000"/>
              </a:lnSpc>
              <a:spcBef>
                <a:spcPct val="0"/>
              </a:spcBef>
              <a:spcAft>
                <a:spcPct val="0"/>
              </a:spcAft>
            </a:pPr>
            <a:r>
              <a:rPr lang="en-US" altLang="en-US" sz="3000" dirty="0"/>
              <a:t>Worcester State University</a:t>
            </a:r>
          </a:p>
          <a:p>
            <a:pPr lvl="0" algn="ctr" fontAlgn="base">
              <a:lnSpc>
                <a:spcPct val="90000"/>
              </a:lnSpc>
              <a:spcBef>
                <a:spcPct val="0"/>
              </a:spcBef>
              <a:spcAft>
                <a:spcPct val="0"/>
              </a:spcAft>
            </a:pPr>
            <a:r>
              <a:rPr lang="en-US" altLang="en-US" sz="3000" dirty="0"/>
              <a:t>May 2026</a:t>
            </a:r>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33952724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19400bc008e_7_320"/>
          <p:cNvSpPr txBox="1">
            <a:spLocks noGrp="1"/>
          </p:cNvSpPr>
          <p:nvPr>
            <p:ph type="title"/>
          </p:nvPr>
        </p:nvSpPr>
        <p:spPr>
          <a:xfrm>
            <a:off x="3184075" y="233825"/>
            <a:ext cx="7416000" cy="1143000"/>
          </a:xfrm>
          <a:prstGeom prst="rect">
            <a:avLst/>
          </a:prstGeom>
        </p:spPr>
        <p:txBody>
          <a:bodyPr spcFirstLastPara="1" vert="horz" wrap="square" lIns="91425" tIns="45700" rIns="91425" bIns="45700" rtlCol="0" anchor="ctr" anchorCtr="0">
            <a:normAutofit fontScale="90000"/>
          </a:bodyPr>
          <a:lstStyle/>
          <a:p>
            <a:pPr>
              <a:spcBef>
                <a:spcPts val="0"/>
              </a:spcBef>
            </a:pPr>
            <a:r>
              <a:rPr lang="en-US"/>
              <a:t>Supporting the WDMS Alliance</a:t>
            </a:r>
            <a:endParaRPr/>
          </a:p>
          <a:p>
            <a:pPr>
              <a:spcBef>
                <a:spcPts val="0"/>
              </a:spcBef>
            </a:pPr>
            <a:r>
              <a:rPr lang="en-US" sz="3100"/>
              <a:t>https://www.wdms.org/wdms-alliance/</a:t>
            </a:r>
            <a:endParaRPr sz="3100"/>
          </a:p>
        </p:txBody>
      </p:sp>
      <p:pic>
        <p:nvPicPr>
          <p:cNvPr id="451" name="Google Shape;451;g19400bc008e_7_320"/>
          <p:cNvPicPr preferRelativeResize="0"/>
          <p:nvPr/>
        </p:nvPicPr>
        <p:blipFill>
          <a:blip r:embed="rId3">
            <a:alphaModFix/>
          </a:blip>
          <a:stretch>
            <a:fillRect/>
          </a:stretch>
        </p:blipFill>
        <p:spPr>
          <a:xfrm>
            <a:off x="1676400" y="1570038"/>
            <a:ext cx="8923675" cy="5135562"/>
          </a:xfrm>
          <a:prstGeom prst="rect">
            <a:avLst/>
          </a:prstGeom>
          <a:noFill/>
          <a:ln>
            <a:noFill/>
          </a:ln>
        </p:spPr>
      </p:pic>
      <p:sp>
        <p:nvSpPr>
          <p:cNvPr id="452" name="Google Shape;452;g19400bc008e_7_320"/>
          <p:cNvSpPr/>
          <p:nvPr/>
        </p:nvSpPr>
        <p:spPr>
          <a:xfrm>
            <a:off x="6096000" y="1986650"/>
            <a:ext cx="1306200" cy="6531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highlight>
                <a:srgbClr val="FF0000"/>
              </a:highlight>
            </a:endParaRPr>
          </a:p>
        </p:txBody>
      </p:sp>
      <p:pic>
        <p:nvPicPr>
          <p:cNvPr id="453" name="Google Shape;453;g19400bc008e_7_320"/>
          <p:cNvPicPr preferRelativeResize="0"/>
          <p:nvPr/>
        </p:nvPicPr>
        <p:blipFill>
          <a:blip r:embed="rId4">
            <a:alphaModFix/>
          </a:blip>
          <a:stretch>
            <a:fillRect/>
          </a:stretch>
        </p:blipFill>
        <p:spPr>
          <a:xfrm>
            <a:off x="1934348" y="288276"/>
            <a:ext cx="1306200" cy="1221181"/>
          </a:xfrm>
          <a:prstGeom prst="rect">
            <a:avLst/>
          </a:prstGeom>
          <a:noFill/>
          <a:ln>
            <a:noFill/>
          </a:ln>
        </p:spPr>
      </p:pic>
    </p:spTree>
    <p:extLst>
      <p:ext uri="{BB962C8B-B14F-4D97-AF65-F5344CB8AC3E}">
        <p14:creationId xmlns:p14="http://schemas.microsoft.com/office/powerpoint/2010/main" val="23640258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EAA8ABB-E28C-4BD6-B2CD-376882E92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286D7B4-9921-42D5-B331-C56ABE6D77EE}"/>
              </a:ext>
            </a:extLst>
          </p:cNvPr>
          <p:cNvSpPr txBox="1"/>
          <p:nvPr/>
        </p:nvSpPr>
        <p:spPr>
          <a:xfrm>
            <a:off x="8467067" y="2362200"/>
            <a:ext cx="3395749" cy="256004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000" b="1" kern="1200" dirty="0">
                <a:solidFill>
                  <a:schemeClr val="tx1"/>
                </a:solidFill>
                <a:latin typeface="+mj-lt"/>
                <a:ea typeface="+mj-ea"/>
                <a:cs typeface="+mj-cs"/>
              </a:rPr>
              <a:t>Dr. Michael Hirsh</a:t>
            </a:r>
          </a:p>
          <a:p>
            <a:pPr>
              <a:lnSpc>
                <a:spcPct val="90000"/>
              </a:lnSpc>
              <a:spcBef>
                <a:spcPct val="0"/>
              </a:spcBef>
              <a:spcAft>
                <a:spcPts val="600"/>
              </a:spcAft>
            </a:pPr>
            <a:r>
              <a:rPr lang="en-US" sz="3000" b="1" i="1" kern="1200" dirty="0">
                <a:solidFill>
                  <a:schemeClr val="tx1"/>
                </a:solidFill>
                <a:latin typeface="+mj-lt"/>
                <a:ea typeface="+mj-ea"/>
                <a:cs typeface="+mj-cs"/>
              </a:rPr>
              <a:t>Chair, WDMS Awards Committee</a:t>
            </a:r>
          </a:p>
          <a:p>
            <a:pPr indent="-228600">
              <a:lnSpc>
                <a:spcPct val="90000"/>
              </a:lnSpc>
              <a:spcBef>
                <a:spcPct val="0"/>
              </a:spcBef>
              <a:spcAft>
                <a:spcPts val="600"/>
              </a:spcAft>
            </a:pPr>
            <a:endParaRPr lang="en-US" sz="3900" kern="1200" dirty="0">
              <a:solidFill>
                <a:schemeClr val="tx1"/>
              </a:solidFill>
              <a:latin typeface="+mj-lt"/>
              <a:ea typeface="+mj-ea"/>
              <a:cs typeface="+mj-cs"/>
            </a:endParaRPr>
          </a:p>
        </p:txBody>
      </p:sp>
      <p:grpSp>
        <p:nvGrpSpPr>
          <p:cNvPr id="29" name="Group 28">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184" y="1"/>
            <a:ext cx="2446384" cy="5777808"/>
            <a:chOff x="329184" y="1"/>
            <a:chExt cx="524256" cy="5777808"/>
          </a:xfrm>
        </p:grpSpPr>
        <p:cxnSp>
          <p:nvCxnSpPr>
            <p:cNvPr id="25" name="Straight Connector 24">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385;g19400bc008e_7_263">
            <a:extLst>
              <a:ext uri="{FF2B5EF4-FFF2-40B4-BE49-F238E27FC236}">
                <a16:creationId xmlns:a16="http://schemas.microsoft.com/office/drawing/2014/main" id="{8EFB617E-5B51-2A5E-FD6C-7B84A806774A}"/>
              </a:ext>
            </a:extLst>
          </p:cNvPr>
          <p:cNvPicPr preferRelativeResize="0"/>
          <p:nvPr/>
        </p:nvPicPr>
        <p:blipFill rotWithShape="1">
          <a:blip r:embed="rId2"/>
          <a:srcRect l="7845" r="7843" b="-3"/>
          <a:stretch>
            <a:fillRect/>
          </a:stretch>
        </p:blipFill>
        <p:spPr>
          <a:xfrm>
            <a:off x="996363" y="972235"/>
            <a:ext cx="3383280" cy="5047735"/>
          </a:xfrm>
          <a:prstGeom prst="rect">
            <a:avLst/>
          </a:prstGeom>
          <a:noFill/>
        </p:spPr>
      </p:pic>
      <p:pic>
        <p:nvPicPr>
          <p:cNvPr id="7" name="Picture 6" descr="WDMS Logo from Ken - Dark GREEN... small.png"/>
          <p:cNvPicPr>
            <a:picLocks noChangeAspect="1"/>
          </p:cNvPicPr>
          <p:nvPr/>
        </p:nvPicPr>
        <p:blipFill>
          <a:blip r:embed="rId3" cstate="print"/>
          <a:srcRect l="17030" r="15942" b="-3"/>
          <a:stretch>
            <a:fillRect/>
          </a:stretch>
        </p:blipFill>
        <p:spPr>
          <a:xfrm>
            <a:off x="4683639" y="972235"/>
            <a:ext cx="3383280" cy="5047735"/>
          </a:xfrm>
          <a:prstGeom prst="rect">
            <a:avLst/>
          </a:prstGeom>
        </p:spPr>
      </p:pic>
    </p:spTree>
    <p:extLst>
      <p:ext uri="{BB962C8B-B14F-4D97-AF65-F5344CB8AC3E}">
        <p14:creationId xmlns:p14="http://schemas.microsoft.com/office/powerpoint/2010/main" val="18138589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96"/>
        <p:cNvGrpSpPr/>
        <p:nvPr/>
      </p:nvGrpSpPr>
      <p:grpSpPr>
        <a:xfrm>
          <a:off x="0" y="0"/>
          <a:ext cx="0" cy="0"/>
          <a:chOff x="0" y="0"/>
          <a:chExt cx="0" cy="0"/>
        </a:xfrm>
      </p:grpSpPr>
      <p:sp useBgFill="1">
        <p:nvSpPr>
          <p:cNvPr id="404" name="Rectangle 403">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7" name="Google Shape;397;g19400bc008e_7_274"/>
          <p:cNvSpPr txBox="1">
            <a:spLocks noGrp="1"/>
          </p:cNvSpPr>
          <p:nvPr>
            <p:ph type="title"/>
          </p:nvPr>
        </p:nvSpPr>
        <p:spPr>
          <a:xfrm>
            <a:off x="838201" y="365125"/>
            <a:ext cx="5393360" cy="1325563"/>
          </a:xfrm>
          <a:prstGeom prst="rect">
            <a:avLst/>
          </a:prstGeom>
        </p:spPr>
        <p:txBody>
          <a:bodyPr spcFirstLastPara="1" vert="horz" lIns="91425" tIns="45700" rIns="91425" bIns="45700" rtlCol="0" anchorCtr="0">
            <a:normAutofit/>
          </a:bodyPr>
          <a:lstStyle/>
          <a:p>
            <a:pPr>
              <a:lnSpc>
                <a:spcPct val="90000"/>
              </a:lnSpc>
              <a:spcBef>
                <a:spcPts val="0"/>
              </a:spcBef>
              <a:buClr>
                <a:schemeClr val="dk1"/>
              </a:buClr>
              <a:buSzPts val="4400"/>
            </a:pPr>
            <a:r>
              <a:rPr lang="en-US" b="1"/>
              <a:t>        WDMS Awards Committee</a:t>
            </a:r>
            <a:endParaRPr lang="en-US"/>
          </a:p>
        </p:txBody>
      </p:sp>
      <p:sp>
        <p:nvSpPr>
          <p:cNvPr id="406" name="Freeform: Shape 405">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8" name="Google Shape;398;g19400bc008e_7_274"/>
          <p:cNvSpPr txBox="1">
            <a:spLocks noGrp="1"/>
          </p:cNvSpPr>
          <p:nvPr>
            <p:ph type="body" idx="1"/>
          </p:nvPr>
        </p:nvSpPr>
        <p:spPr>
          <a:xfrm>
            <a:off x="838200" y="2055813"/>
            <a:ext cx="5393361" cy="4121150"/>
          </a:xfrm>
          <a:prstGeom prst="rect">
            <a:avLst/>
          </a:prstGeom>
        </p:spPr>
        <p:txBody>
          <a:bodyPr spcFirstLastPara="1" vert="horz" lIns="91425" tIns="45700" rIns="91425" bIns="45700" rtlCol="0" anchorCtr="0">
            <a:normAutofit/>
          </a:bodyPr>
          <a:lstStyle/>
          <a:p>
            <a:pPr>
              <a:lnSpc>
                <a:spcPct val="90000"/>
              </a:lnSpc>
              <a:spcBef>
                <a:spcPts val="640"/>
              </a:spcBef>
              <a:buClr>
                <a:schemeClr val="dk1"/>
              </a:buClr>
              <a:buSzPts val="3200"/>
              <a:buNone/>
            </a:pPr>
            <a:r>
              <a:rPr lang="en-US" dirty="0"/>
              <a:t>Dr. Michael Hirsh, Chair</a:t>
            </a:r>
          </a:p>
          <a:p>
            <a:pPr>
              <a:lnSpc>
                <a:spcPct val="90000"/>
              </a:lnSpc>
              <a:spcBef>
                <a:spcPts val="640"/>
              </a:spcBef>
              <a:buClr>
                <a:schemeClr val="dk1"/>
              </a:buClr>
              <a:buSzPts val="3200"/>
              <a:buNone/>
            </a:pPr>
            <a:r>
              <a:rPr lang="en-US" dirty="0"/>
              <a:t>Dr. Frederic Baker </a:t>
            </a:r>
          </a:p>
          <a:p>
            <a:pPr>
              <a:lnSpc>
                <a:spcPct val="90000"/>
              </a:lnSpc>
              <a:spcBef>
                <a:spcPts val="640"/>
              </a:spcBef>
              <a:buClr>
                <a:schemeClr val="dk1"/>
              </a:buClr>
              <a:buSzPts val="3200"/>
              <a:buNone/>
            </a:pPr>
            <a:r>
              <a:rPr lang="en-US" dirty="0"/>
              <a:t>Dr. Robert Bessette</a:t>
            </a:r>
          </a:p>
          <a:p>
            <a:pPr>
              <a:lnSpc>
                <a:spcPct val="90000"/>
              </a:lnSpc>
              <a:spcBef>
                <a:spcPts val="640"/>
              </a:spcBef>
              <a:buClr>
                <a:schemeClr val="dk1"/>
              </a:buClr>
              <a:buSzPts val="3200"/>
              <a:buNone/>
            </a:pPr>
            <a:r>
              <a:rPr lang="en-US" dirty="0"/>
              <a:t>Dr. Bruce Karlin</a:t>
            </a:r>
          </a:p>
          <a:p>
            <a:pPr>
              <a:lnSpc>
                <a:spcPct val="90000"/>
              </a:lnSpc>
              <a:spcBef>
                <a:spcPts val="640"/>
              </a:spcBef>
              <a:buClr>
                <a:schemeClr val="dk1"/>
              </a:buClr>
              <a:buSzPts val="3200"/>
              <a:buNone/>
            </a:pPr>
            <a:r>
              <a:rPr lang="en-US" dirty="0"/>
              <a:t>Dr. Jane Lochrie</a:t>
            </a:r>
          </a:p>
          <a:p>
            <a:pPr>
              <a:lnSpc>
                <a:spcPct val="90000"/>
              </a:lnSpc>
              <a:spcBef>
                <a:spcPts val="640"/>
              </a:spcBef>
              <a:buClr>
                <a:schemeClr val="dk1"/>
              </a:buClr>
              <a:buSzPts val="3200"/>
              <a:buNone/>
            </a:pPr>
            <a:r>
              <a:rPr lang="en-US" dirty="0"/>
              <a:t>Dr. Justin Maykel</a:t>
            </a:r>
          </a:p>
          <a:p>
            <a:pPr>
              <a:lnSpc>
                <a:spcPct val="90000"/>
              </a:lnSpc>
              <a:spcBef>
                <a:spcPts val="640"/>
              </a:spcBef>
              <a:buClr>
                <a:schemeClr val="dk1"/>
              </a:buClr>
              <a:buSzPts val="3200"/>
              <a:buNone/>
            </a:pPr>
            <a:r>
              <a:rPr lang="en-US" dirty="0"/>
              <a:t>Dr. Michele Pugnaire</a:t>
            </a:r>
          </a:p>
          <a:p>
            <a:pPr indent="-139700">
              <a:lnSpc>
                <a:spcPct val="90000"/>
              </a:lnSpc>
              <a:spcBef>
                <a:spcPts val="640"/>
              </a:spcBef>
              <a:buClr>
                <a:schemeClr val="dk1"/>
              </a:buClr>
              <a:buSzPts val="3200"/>
              <a:buNone/>
            </a:pPr>
            <a:endParaRPr lang="en-US" dirty="0"/>
          </a:p>
        </p:txBody>
      </p:sp>
      <p:sp>
        <p:nvSpPr>
          <p:cNvPr id="408" name="Oval 407">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Freeform: Shape 409">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399" name="Google Shape;399;g19400bc008e_7_274" descr="WDMS Logo from Ken - Dark GREEN... small.png"/>
          <p:cNvPicPr preferRelativeResize="0"/>
          <p:nvPr/>
        </p:nvPicPr>
        <p:blipFill rotWithShape="1">
          <a:blip r:embed="rId3"/>
          <a:srcRect r="1" b="1"/>
          <a:stretch>
            <a:fillRect/>
          </a:stretch>
        </p:blipFill>
        <p:spPr>
          <a:xfrm>
            <a:off x="8153400" y="1696083"/>
            <a:ext cx="3099721" cy="3070242"/>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p:spPr>
      </p:pic>
      <p:sp>
        <p:nvSpPr>
          <p:cNvPr id="412" name="Freeform: Shape 411">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414" name="Straight Connector 413">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16" name="Freeform: Shape 415">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8" name="Freeform: Shape 417">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540344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57EFD7-3FC7-3A78-318F-F51FC5FE9C07}"/>
              </a:ext>
            </a:extLst>
          </p:cNvPr>
          <p:cNvSpPr>
            <a:spLocks noGrp="1"/>
          </p:cNvSpPr>
          <p:nvPr>
            <p:ph type="ctrTitle"/>
          </p:nvPr>
        </p:nvSpPr>
        <p:spPr>
          <a:xfrm>
            <a:off x="890338" y="640080"/>
            <a:ext cx="4596062" cy="2258568"/>
          </a:xfrm>
        </p:spPr>
        <p:txBody>
          <a:bodyPr anchor="b">
            <a:normAutofit/>
          </a:bodyPr>
          <a:lstStyle/>
          <a:p>
            <a:pPr algn="l">
              <a:lnSpc>
                <a:spcPct val="90000"/>
              </a:lnSpc>
            </a:pPr>
            <a:r>
              <a:rPr lang="en-US" sz="5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Financial Report </a:t>
            </a:r>
            <a:br>
              <a:rPr lang="en-US" sz="5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5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D296FCB2-FCFF-A03C-1A3A-859340F1EE04}"/>
              </a:ext>
            </a:extLst>
          </p:cNvPr>
          <p:cNvSpPr>
            <a:spLocks noGrp="1"/>
          </p:cNvSpPr>
          <p:nvPr>
            <p:ph type="subTitle" idx="1"/>
          </p:nvPr>
        </p:nvSpPr>
        <p:spPr>
          <a:xfrm>
            <a:off x="890339" y="4636008"/>
            <a:ext cx="3734014" cy="1572768"/>
          </a:xfrm>
        </p:spPr>
        <p:txBody>
          <a:bodyPr>
            <a:normAutofit/>
          </a:bodyPr>
          <a:lstStyle/>
          <a:p>
            <a:pPr algn="l"/>
            <a:r>
              <a:rPr lang="en-US"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Adib Karam, MD</a:t>
            </a:r>
            <a:br>
              <a:rPr lang="en-US"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Treasurer</a:t>
            </a:r>
            <a:endParaRPr lang="en-US" i="1" dirty="0">
              <a:solidFill>
                <a:schemeClr val="tx1"/>
              </a:solidFill>
              <a:latin typeface="Times New Roman" panose="02020603050405020304" pitchFamily="18" charset="0"/>
              <a:cs typeface="Times New Roman" panose="02020603050405020304" pitchFamily="18" charset="0"/>
            </a:endParaRPr>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DMS Logo from Ken - Dark GREEN... small.png"/>
          <p:cNvPicPr>
            <a:picLocks noChangeAspect="1"/>
          </p:cNvPicPr>
          <p:nvPr/>
        </p:nvPicPr>
        <p:blipFill>
          <a:blip r:embed="rId2" cstate="print"/>
          <a:srcRect r="3" b="305"/>
          <a:stretch>
            <a:fillRect/>
          </a:stretch>
        </p:blipFill>
        <p:spPr>
          <a:xfrm>
            <a:off x="6571951" y="640080"/>
            <a:ext cx="5408244" cy="539190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0453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892728-767D-2DD2-FF09-90041906DB26}"/>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A4F9D993-6DC8-D90A-28C1-C2193CECC7D8}"/>
              </a:ext>
            </a:extLst>
          </p:cNvPr>
          <p:cNvSpPr>
            <a:spLocks noGrp="1"/>
          </p:cNvSpPr>
          <p:nvPr>
            <p:ph type="title"/>
          </p:nvPr>
        </p:nvSpPr>
        <p:spPr>
          <a:xfrm>
            <a:off x="174575" y="1219203"/>
            <a:ext cx="6190412" cy="3378043"/>
          </a:xfrm>
        </p:spPr>
        <p:txBody>
          <a:bodyPr vert="horz" lIns="91440" tIns="45720" rIns="91440" bIns="45720" rtlCol="0" anchor="b">
            <a:normAutofit fontScale="90000"/>
          </a:bodyPr>
          <a:lstStyle/>
          <a:p>
            <a:pPr lvl="0" algn="l" fontAlgn="base">
              <a:lnSpc>
                <a:spcPct val="90000"/>
              </a:lnSpc>
              <a:spcAft>
                <a:spcPct val="0"/>
              </a:spcAft>
            </a:pPr>
            <a:br>
              <a:rPr lang="en-US" sz="1800" b="1" u="sng" kern="1200" dirty="0">
                <a:solidFill>
                  <a:schemeClr val="tx1"/>
                </a:solidFill>
                <a:latin typeface="+mj-lt"/>
                <a:ea typeface="+mj-ea"/>
                <a:cs typeface="+mj-cs"/>
              </a:rPr>
            </a:br>
            <a:br>
              <a:rPr lang="en-US" sz="1800" b="1" u="sng" kern="1200" dirty="0">
                <a:solidFill>
                  <a:schemeClr val="tx1"/>
                </a:solidFill>
                <a:latin typeface="+mj-lt"/>
                <a:ea typeface="+mj-ea"/>
                <a:cs typeface="+mj-cs"/>
              </a:rPr>
            </a:br>
            <a:r>
              <a:rPr lang="en-US" altLang="en-US" sz="1800" kern="1200" dirty="0">
                <a:solidFill>
                  <a:schemeClr val="tx1"/>
                </a:solidFill>
                <a:latin typeface="+mj-lt"/>
                <a:ea typeface="+mj-ea"/>
                <a:cs typeface="+mj-cs"/>
              </a:rPr>
              <a:t>The Editor’s Award, formerly known as the Wisteria Award has been a tradition of </a:t>
            </a:r>
            <a:r>
              <a:rPr lang="en-US" altLang="en-US" sz="1800" i="1" kern="1200" dirty="0">
                <a:solidFill>
                  <a:schemeClr val="tx1"/>
                </a:solidFill>
                <a:latin typeface="+mj-lt"/>
                <a:ea typeface="+mj-ea"/>
                <a:cs typeface="+mj-cs"/>
              </a:rPr>
              <a:t>Worcester Medicine</a:t>
            </a:r>
            <a:r>
              <a:rPr lang="en-US" altLang="en-US" sz="1800" kern="1200" dirty="0">
                <a:solidFill>
                  <a:schemeClr val="tx1"/>
                </a:solidFill>
                <a:latin typeface="+mj-lt"/>
                <a:ea typeface="+mj-ea"/>
                <a:cs typeface="+mj-cs"/>
              </a:rPr>
              <a:t>, formerly </a:t>
            </a:r>
            <a:r>
              <a:rPr lang="en-US" altLang="en-US" sz="1800" i="1" kern="1200" dirty="0">
                <a:solidFill>
                  <a:schemeClr val="tx1"/>
                </a:solidFill>
                <a:latin typeface="+mj-lt"/>
                <a:ea typeface="+mj-ea"/>
                <a:cs typeface="+mj-cs"/>
              </a:rPr>
              <a:t>Worcester Medical News</a:t>
            </a:r>
            <a:r>
              <a:rPr lang="en-US" altLang="en-US" sz="1800" kern="1200" dirty="0">
                <a:solidFill>
                  <a:schemeClr val="tx1"/>
                </a:solidFill>
                <a:latin typeface="+mj-lt"/>
                <a:ea typeface="+mj-ea"/>
                <a:cs typeface="+mj-cs"/>
              </a:rPr>
              <a:t>, since 1974. </a:t>
            </a:r>
            <a:br>
              <a:rPr lang="en-US" altLang="en-US" sz="1800" kern="1200" dirty="0">
                <a:solidFill>
                  <a:schemeClr val="tx1"/>
                </a:solidFill>
                <a:latin typeface="+mj-lt"/>
                <a:ea typeface="+mj-ea"/>
                <a:cs typeface="+mj-cs"/>
              </a:rPr>
            </a:br>
            <a:br>
              <a:rPr lang="en-US" altLang="en-US" sz="1800" kern="1200" dirty="0">
                <a:solidFill>
                  <a:schemeClr val="tx1"/>
                </a:solidFill>
                <a:latin typeface="+mj-lt"/>
                <a:ea typeface="+mj-ea"/>
                <a:cs typeface="+mj-cs"/>
              </a:rPr>
            </a:br>
            <a:r>
              <a:rPr lang="en-US" altLang="en-US" sz="1800" kern="1200" dirty="0">
                <a:solidFill>
                  <a:schemeClr val="tx1"/>
                </a:solidFill>
                <a:latin typeface="+mj-lt"/>
                <a:ea typeface="+mj-ea"/>
                <a:cs typeface="+mj-cs"/>
              </a:rPr>
              <a:t>Historically, each May, there was a special dinner held at the Worcester Club where the front entrance was framed by a profuse, colorful display of Wisteria flowers, to honor an outstanding contributor of the magazine.</a:t>
            </a:r>
            <a:br>
              <a:rPr lang="en-US" altLang="en-US" sz="1800" kern="1200" dirty="0">
                <a:solidFill>
                  <a:schemeClr val="tx1"/>
                </a:solidFill>
                <a:latin typeface="+mj-lt"/>
                <a:ea typeface="+mj-ea"/>
                <a:cs typeface="+mj-cs"/>
              </a:rPr>
            </a:br>
            <a:br>
              <a:rPr lang="en-US" altLang="en-US" sz="1800" kern="1200" dirty="0">
                <a:solidFill>
                  <a:schemeClr val="tx1"/>
                </a:solidFill>
                <a:latin typeface="+mj-lt"/>
                <a:ea typeface="+mj-ea"/>
                <a:cs typeface="+mj-cs"/>
              </a:rPr>
            </a:br>
            <a:r>
              <a:rPr lang="en-US" altLang="en-US" sz="1800" kern="1200" dirty="0">
                <a:solidFill>
                  <a:schemeClr val="tx1"/>
                </a:solidFill>
                <a:latin typeface="+mj-lt"/>
                <a:ea typeface="+mj-ea"/>
                <a:cs typeface="+mj-cs"/>
              </a:rPr>
              <a:t>Dr. Samuel Bachrach, former Editor of Worcester Medical News, established the award named after a spring-flowering vine that used to surround the Worcester Club, (former home of the Editorial Board meetings and dinners). This award, is now known as the Editor’s Award and is given out at the annual Fall District Meeting.</a:t>
            </a:r>
            <a:br>
              <a:rPr lang="en-US" altLang="en-US" sz="1400" kern="1200" dirty="0">
                <a:solidFill>
                  <a:schemeClr val="tx1"/>
                </a:solidFill>
                <a:latin typeface="+mj-lt"/>
                <a:ea typeface="+mj-ea"/>
                <a:cs typeface="+mj-cs"/>
              </a:rPr>
            </a:br>
            <a:endParaRPr lang="en-US" sz="1400" kern="1200" dirty="0">
              <a:solidFill>
                <a:schemeClr val="tx1"/>
              </a:solidFill>
              <a:latin typeface="+mj-lt"/>
              <a:ea typeface="+mj-ea"/>
              <a:cs typeface="+mj-cs"/>
            </a:endParaRPr>
          </a:p>
        </p:txBody>
      </p:sp>
      <p:cxnSp>
        <p:nvCxnSpPr>
          <p:cNvPr id="28" name="Straight Connector 27">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0D12B4D-A982-54D2-89C0-2A0EB62DABA1}"/>
              </a:ext>
            </a:extLst>
          </p:cNvPr>
          <p:cNvSpPr>
            <a:spLocks noGrp="1"/>
          </p:cNvSpPr>
          <p:nvPr>
            <p:ph type="body" idx="1"/>
          </p:nvPr>
        </p:nvSpPr>
        <p:spPr>
          <a:xfrm>
            <a:off x="803776" y="4990862"/>
            <a:ext cx="5216024" cy="1182927"/>
          </a:xfrm>
        </p:spPr>
        <p:txBody>
          <a:bodyPr vert="horz" lIns="91440" tIns="45720" rIns="91440" bIns="45720" rtlCol="0" anchor="t">
            <a:normAutofit/>
          </a:bodyPr>
          <a:lstStyle/>
          <a:p>
            <a:pPr>
              <a:lnSpc>
                <a:spcPct val="90000"/>
              </a:lnSpc>
            </a:pPr>
            <a:r>
              <a:rPr lang="en-US" dirty="0"/>
              <a:t>Mr. Ken Daigle, Guiding Channels</a:t>
            </a:r>
          </a:p>
          <a:p>
            <a:pPr>
              <a:lnSpc>
                <a:spcPct val="90000"/>
              </a:lnSpc>
            </a:pPr>
            <a:r>
              <a:rPr lang="en-US" sz="2000" dirty="0"/>
              <a:t>Nominated by Martha Wright, MBA</a:t>
            </a:r>
            <a:br>
              <a:rPr lang="en-US" sz="2000" dirty="0"/>
            </a:br>
            <a:r>
              <a:rPr lang="en-US" sz="2000" dirty="0"/>
              <a:t>Supported by the Editorial Board</a:t>
            </a:r>
          </a:p>
        </p:txBody>
      </p:sp>
      <p:grpSp>
        <p:nvGrpSpPr>
          <p:cNvPr id="30" name="Group 29">
            <a:extLst>
              <a:ext uri="{FF2B5EF4-FFF2-40B4-BE49-F238E27FC236}">
                <a16:creationId xmlns:a16="http://schemas.microsoft.com/office/drawing/2014/main" id="{4A52B06C-3838-48F3-8CF4-F4054598D9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74401" y="3608452"/>
            <a:ext cx="427516" cy="353137"/>
            <a:chOff x="7974401" y="3608452"/>
            <a:chExt cx="427516" cy="353137"/>
          </a:xfrm>
        </p:grpSpPr>
        <p:sp>
          <p:nvSpPr>
            <p:cNvPr id="31"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2878" y="360845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32"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74401" y="3870451"/>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grpSp>
      <p:pic>
        <p:nvPicPr>
          <p:cNvPr id="4" name="Picture 1" descr="Growing Wisteria In Zone 3: Types Of Wisteria For Cold Climates">
            <a:extLst>
              <a:ext uri="{FF2B5EF4-FFF2-40B4-BE49-F238E27FC236}">
                <a16:creationId xmlns:a16="http://schemas.microsoft.com/office/drawing/2014/main" id="{3FD4B5D1-DA79-B7A2-958D-5930437EA7F5}"/>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l="17963" r="7035" b="-3"/>
          <a:stretch>
            <a:fillRect/>
          </a:stretch>
        </p:blipFill>
        <p:spPr bwMode="auto">
          <a:xfrm>
            <a:off x="8864344" y="882262"/>
            <a:ext cx="2865229" cy="2865229"/>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A person smiling at the camera&#10;&#10;AI-generated content may be incorrect.">
            <a:extLst>
              <a:ext uri="{FF2B5EF4-FFF2-40B4-BE49-F238E27FC236}">
                <a16:creationId xmlns:a16="http://schemas.microsoft.com/office/drawing/2014/main" id="{508EEB35-E72C-C929-BB75-4AC1BABABFDD}"/>
              </a:ext>
            </a:extLst>
          </p:cNvPr>
          <p:cNvPicPr>
            <a:picLocks noChangeAspect="1"/>
          </p:cNvPicPr>
          <p:nvPr/>
        </p:nvPicPr>
        <p:blipFill>
          <a:blip r:embed="rId5" cstate="print">
            <a:extLst>
              <a:ext uri="{28A0092B-C50C-407E-A947-70E740481C1C}">
                <a14:useLocalDpi xmlns:a14="http://schemas.microsoft.com/office/drawing/2010/main" val="0"/>
              </a:ext>
            </a:extLst>
          </a:blip>
          <a:srcRect r="-3" b="22248"/>
          <a:stretch>
            <a:fillRect/>
          </a:stretch>
        </p:blipFill>
        <p:spPr>
          <a:xfrm>
            <a:off x="6096000" y="3104355"/>
            <a:ext cx="3517021" cy="3517021"/>
          </a:xfrm>
          <a:custGeom>
            <a:avLst/>
            <a:gdLst/>
            <a:ahLst/>
            <a:cxnLst/>
            <a:rect l="l" t="t" r="r" b="b"/>
            <a:pathLst>
              <a:path w="2241934" h="2241934">
                <a:moveTo>
                  <a:pt x="1120967" y="0"/>
                </a:moveTo>
                <a:cubicBezTo>
                  <a:pt x="1740060" y="0"/>
                  <a:pt x="2241934" y="501874"/>
                  <a:pt x="2241934" y="1120967"/>
                </a:cubicBezTo>
                <a:cubicBezTo>
                  <a:pt x="2241934" y="1740060"/>
                  <a:pt x="1740060" y="2241934"/>
                  <a:pt x="1120967" y="2241934"/>
                </a:cubicBezTo>
                <a:cubicBezTo>
                  <a:pt x="501874" y="2241934"/>
                  <a:pt x="0" y="1740060"/>
                  <a:pt x="0" y="1120967"/>
                </a:cubicBezTo>
                <a:cubicBezTo>
                  <a:pt x="0" y="501874"/>
                  <a:pt x="501874" y="0"/>
                  <a:pt x="1120967" y="0"/>
                </a:cubicBezTo>
                <a:close/>
              </a:path>
            </a:pathLst>
          </a:custGeom>
        </p:spPr>
      </p:pic>
      <p:sp>
        <p:nvSpPr>
          <p:cNvPr id="9" name="TextBox 8">
            <a:extLst>
              <a:ext uri="{FF2B5EF4-FFF2-40B4-BE49-F238E27FC236}">
                <a16:creationId xmlns:a16="http://schemas.microsoft.com/office/drawing/2014/main" id="{E20582A7-3396-2FBB-3770-7B4D17137746}"/>
              </a:ext>
            </a:extLst>
          </p:cNvPr>
          <p:cNvSpPr txBox="1"/>
          <p:nvPr/>
        </p:nvSpPr>
        <p:spPr>
          <a:xfrm>
            <a:off x="3200400" y="200514"/>
            <a:ext cx="3581400" cy="523220"/>
          </a:xfrm>
          <a:prstGeom prst="rect">
            <a:avLst/>
          </a:prstGeom>
          <a:noFill/>
        </p:spPr>
        <p:txBody>
          <a:bodyPr wrap="square">
            <a:spAutoFit/>
          </a:bodyPr>
          <a:lstStyle/>
          <a:p>
            <a:r>
              <a:rPr lang="en-US" sz="2800" b="1" kern="1200" dirty="0">
                <a:solidFill>
                  <a:schemeClr val="tx1"/>
                </a:solidFill>
                <a:latin typeface="+mj-lt"/>
                <a:ea typeface="+mj-ea"/>
                <a:cs typeface="+mj-cs"/>
              </a:rPr>
              <a:t>2025 Editor’s Award</a:t>
            </a:r>
            <a:endParaRPr lang="en-US" sz="2800" dirty="0"/>
          </a:p>
        </p:txBody>
      </p:sp>
    </p:spTree>
    <p:extLst>
      <p:ext uri="{BB962C8B-B14F-4D97-AF65-F5344CB8AC3E}">
        <p14:creationId xmlns:p14="http://schemas.microsoft.com/office/powerpoint/2010/main" val="36654720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lor Cover">
            <a:extLst>
              <a:ext uri="{FF2B5EF4-FFF2-40B4-BE49-F238E27FC236}">
                <a16:creationId xmlns:a16="http://schemas.microsoft.com/office/drawing/2014/main" id="{4E59E4BC-D742-4881-838E-F5B9C1C2C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3FF196BB-37B1-4BB9-8014-CC784F01E6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64235" cy="6858000"/>
            <a:chOff x="651279" y="598259"/>
            <a:chExt cx="10889442" cy="5680742"/>
          </a:xfrm>
        </p:grpSpPr>
        <p:sp>
          <p:nvSpPr>
            <p:cNvPr id="23" name="Color">
              <a:extLst>
                <a:ext uri="{FF2B5EF4-FFF2-40B4-BE49-F238E27FC236}">
                  <a16:creationId xmlns:a16="http://schemas.microsoft.com/office/drawing/2014/main" id="{534AF622-3ACC-4C27-9FD9-B3568A9C7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olor">
              <a:extLst>
                <a:ext uri="{FF2B5EF4-FFF2-40B4-BE49-F238E27FC236}">
                  <a16:creationId xmlns:a16="http://schemas.microsoft.com/office/drawing/2014/main" id="{F026015A-BBAC-46FA-9359-D1B35A8BC9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5C2625FA-3EDD-4059-9D0E-AFD1D271AF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27" name="Freeform: Shape 26">
              <a:extLst>
                <a:ext uri="{FF2B5EF4-FFF2-40B4-BE49-F238E27FC236}">
                  <a16:creationId xmlns:a16="http://schemas.microsoft.com/office/drawing/2014/main" id="{B8B4C3FF-8264-459D-BF6B-4A5FA0BA6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0DBA07FA-8EDD-495B-AF95-5BFDC506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3B0954EF-0F85-4BE8-B5C8-947D85E97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B080BC4B-C9C5-47DE-BCB0-F9FC609EF7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818D4159-BB18-4176-8E78-FADCF9731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FD675126-0622-4F48-996A-375CAE425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C8355C78-B718-4720-A6A0-AC274B913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57406" y="454852"/>
            <a:ext cx="5509994" cy="3018870"/>
          </a:xfrm>
        </p:spPr>
        <p:txBody>
          <a:bodyPr vert="horz" lIns="91440" tIns="45720" rIns="91440" bIns="45720" rtlCol="0" anchor="b">
            <a:normAutofit/>
          </a:bodyPr>
          <a:lstStyle/>
          <a:p>
            <a:pPr algn="l">
              <a:lnSpc>
                <a:spcPct val="90000"/>
              </a:lnSpc>
            </a:pPr>
            <a:r>
              <a:rPr lang="en-US" sz="1800" b="1" u="sng" dirty="0"/>
              <a:t>2025 Dr. A. Jane Fitzpatrick Community Service Award</a:t>
            </a:r>
            <a:br>
              <a:rPr lang="en-US" sz="1900" b="1" u="sng" dirty="0"/>
            </a:br>
            <a:br>
              <a:rPr lang="en-US" sz="1800" b="1" u="sng" dirty="0"/>
            </a:br>
            <a:r>
              <a:rPr lang="en-US" sz="1800" dirty="0"/>
              <a:t>This award was established by WDMS to commemorate the life-long contributions and exemplary efforts of Dr. Fitzpatrick.  The award recognizes a member of the heath care community for contributions beyond professional duties to improve the health and well-being of others. A $200 donation will be sent to your preferred charity, on your behalf.</a:t>
            </a:r>
            <a:br>
              <a:rPr lang="en-US" sz="1900" dirty="0"/>
            </a:br>
            <a:endParaRPr lang="en-US" sz="1900" dirty="0"/>
          </a:p>
        </p:txBody>
      </p:sp>
      <p:sp>
        <p:nvSpPr>
          <p:cNvPr id="6" name="Text Placeholder 5"/>
          <p:cNvSpPr>
            <a:spLocks noGrp="1"/>
          </p:cNvSpPr>
          <p:nvPr>
            <p:ph type="body" idx="1"/>
          </p:nvPr>
        </p:nvSpPr>
        <p:spPr>
          <a:xfrm>
            <a:off x="7340883" y="5052581"/>
            <a:ext cx="4934547" cy="1404868"/>
          </a:xfrm>
        </p:spPr>
        <p:txBody>
          <a:bodyPr vert="horz" lIns="91440" tIns="45720" rIns="91440" bIns="45720" rtlCol="0" anchor="t">
            <a:normAutofit lnSpcReduction="10000"/>
          </a:bodyPr>
          <a:lstStyle/>
          <a:p>
            <a:pPr>
              <a:lnSpc>
                <a:spcPct val="90000"/>
              </a:lnSpc>
            </a:pPr>
            <a:r>
              <a:rPr lang="en-US" sz="2800" dirty="0"/>
              <a:t>Dr. Ronald W. Pike</a:t>
            </a:r>
            <a:br>
              <a:rPr lang="en-US" sz="2200" dirty="0"/>
            </a:br>
            <a:endParaRPr lang="en-US" sz="2200" dirty="0"/>
          </a:p>
          <a:p>
            <a:pPr>
              <a:lnSpc>
                <a:spcPct val="90000"/>
              </a:lnSpc>
            </a:pPr>
            <a:r>
              <a:rPr lang="en-US" sz="2200" dirty="0"/>
              <a:t>Nominated by Dr. Bruce Karlin</a:t>
            </a:r>
            <a:br>
              <a:rPr lang="en-US" sz="2200" dirty="0"/>
            </a:br>
            <a:r>
              <a:rPr lang="en-US" sz="2200" dirty="0"/>
              <a:t>Supported by Dr. Mohammed </a:t>
            </a:r>
            <a:r>
              <a:rPr lang="en-US" sz="2200" dirty="0" err="1"/>
              <a:t>AlHabbal</a:t>
            </a:r>
            <a:endParaRPr lang="en-US" sz="2200" dirty="0"/>
          </a:p>
        </p:txBody>
      </p:sp>
      <p:sp>
        <p:nvSpPr>
          <p:cNvPr id="5" name="TextBox 4">
            <a:extLst>
              <a:ext uri="{FF2B5EF4-FFF2-40B4-BE49-F238E27FC236}">
                <a16:creationId xmlns:a16="http://schemas.microsoft.com/office/drawing/2014/main" id="{E4128A45-D75B-BED5-5BE0-6F7F74B63DB0}"/>
              </a:ext>
            </a:extLst>
          </p:cNvPr>
          <p:cNvSpPr txBox="1"/>
          <p:nvPr/>
        </p:nvSpPr>
        <p:spPr>
          <a:xfrm>
            <a:off x="152401" y="3765342"/>
            <a:ext cx="5791200" cy="3139321"/>
          </a:xfrm>
          <a:prstGeom prst="rect">
            <a:avLst/>
          </a:prstGeom>
          <a:noFill/>
        </p:spPr>
        <p:txBody>
          <a:bodyPr wrap="square" rtlCol="0">
            <a:spAutoFit/>
          </a:bodyPr>
          <a:lstStyle/>
          <a:p>
            <a:r>
              <a:rPr lang="en-US" dirty="0">
                <a:latin typeface="+mj-lt"/>
              </a:rPr>
              <a:t>The </a:t>
            </a:r>
            <a:r>
              <a:rPr lang="en-US" b="1" i="1" dirty="0">
                <a:latin typeface="+mj-lt"/>
              </a:rPr>
              <a:t>Why Me Foundation </a:t>
            </a:r>
            <a:r>
              <a:rPr lang="en-US" dirty="0">
                <a:latin typeface="+mj-lt"/>
              </a:rPr>
              <a:t>is dedicated to providing love and support services to families with childhood cancer, including leukemia. The foundation is based in Worcester, </a:t>
            </a:r>
            <a:r>
              <a:rPr lang="en-US" dirty="0" err="1">
                <a:latin typeface="+mj-lt"/>
              </a:rPr>
              <a:t>Massachu</a:t>
            </a:r>
            <a:r>
              <a:rPr lang="en-US" dirty="0">
                <a:latin typeface="+mj-lt"/>
              </a:rPr>
              <a:t>-setts, and is run by a team of dedicated staff and volunteers who understand the unique needs of families with pediatric cancer patients. They offer a range of services, including fin-</a:t>
            </a:r>
            <a:r>
              <a:rPr lang="en-US" dirty="0" err="1">
                <a:latin typeface="+mj-lt"/>
              </a:rPr>
              <a:t>nancial</a:t>
            </a:r>
            <a:r>
              <a:rPr lang="en-US" dirty="0">
                <a:latin typeface="+mj-lt"/>
              </a:rPr>
              <a:t> and emotional support, to help families navigate the challenges of treatment and beyond. The foundation also </a:t>
            </a:r>
          </a:p>
          <a:p>
            <a:r>
              <a:rPr lang="en-US" dirty="0">
                <a:latin typeface="+mj-lt"/>
              </a:rPr>
              <a:t>hosts events and activities to raise awareness and funds for leukemia research and support.</a:t>
            </a:r>
          </a:p>
          <a:p>
            <a:endParaRPr lang="en-US" dirty="0"/>
          </a:p>
        </p:txBody>
      </p:sp>
      <p:pic>
        <p:nvPicPr>
          <p:cNvPr id="8" name="Picture 7" descr="A person in a suit and tie&#10;&#10;AI-generated content may be incorrect.">
            <a:extLst>
              <a:ext uri="{FF2B5EF4-FFF2-40B4-BE49-F238E27FC236}">
                <a16:creationId xmlns:a16="http://schemas.microsoft.com/office/drawing/2014/main" id="{A8B621BC-4928-CD47-FD76-D9F749BCD14F}"/>
              </a:ext>
            </a:extLst>
          </p:cNvPr>
          <p:cNvPicPr>
            <a:picLocks noChangeAspect="1"/>
          </p:cNvPicPr>
          <p:nvPr/>
        </p:nvPicPr>
        <p:blipFill>
          <a:blip r:embed="rId3" cstate="print">
            <a:extLst>
              <a:ext uri="{28A0092B-C50C-407E-A947-70E740481C1C}">
                <a14:useLocalDpi xmlns:a14="http://schemas.microsoft.com/office/drawing/2010/main" val="0"/>
              </a:ext>
            </a:extLst>
          </a:blip>
          <a:srcRect t="3333" r="16083" b="10000"/>
          <a:stretch>
            <a:fillRect/>
          </a:stretch>
        </p:blipFill>
        <p:spPr>
          <a:xfrm>
            <a:off x="7379403" y="232785"/>
            <a:ext cx="3466282" cy="4773133"/>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Cover">
            <a:extLst>
              <a:ext uri="{FF2B5EF4-FFF2-40B4-BE49-F238E27FC236}">
                <a16:creationId xmlns:a16="http://schemas.microsoft.com/office/drawing/2014/main" id="{4E59E4BC-D742-4881-838E-F5B9C1C2C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3FF196BB-37B1-4BB9-8014-CC784F01E6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64235" cy="6858000"/>
            <a:chOff x="651279" y="598259"/>
            <a:chExt cx="10889442" cy="5680742"/>
          </a:xfrm>
        </p:grpSpPr>
        <p:sp>
          <p:nvSpPr>
            <p:cNvPr id="18" name="Color">
              <a:extLst>
                <a:ext uri="{FF2B5EF4-FFF2-40B4-BE49-F238E27FC236}">
                  <a16:creationId xmlns:a16="http://schemas.microsoft.com/office/drawing/2014/main" id="{534AF622-3ACC-4C27-9FD9-B3568A9C7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lor">
              <a:extLst>
                <a:ext uri="{FF2B5EF4-FFF2-40B4-BE49-F238E27FC236}">
                  <a16:creationId xmlns:a16="http://schemas.microsoft.com/office/drawing/2014/main" id="{F026015A-BBAC-46FA-9359-D1B35A8BC9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descr="A person in a suit and tie&#10;&#10;AI-generated content may be incorrect.">
            <a:extLst>
              <a:ext uri="{FF2B5EF4-FFF2-40B4-BE49-F238E27FC236}">
                <a16:creationId xmlns:a16="http://schemas.microsoft.com/office/drawing/2014/main" id="{709BEEA1-C0ED-BE83-231E-E1361F909151}"/>
              </a:ext>
            </a:extLst>
          </p:cNvPr>
          <p:cNvPicPr>
            <a:picLocks noChangeAspect="1"/>
          </p:cNvPicPr>
          <p:nvPr/>
        </p:nvPicPr>
        <p:blipFill>
          <a:blip r:embed="rId3">
            <a:extLst>
              <a:ext uri="{28A0092B-C50C-407E-A947-70E740481C1C}">
                <a14:useLocalDpi xmlns:a14="http://schemas.microsoft.com/office/drawing/2010/main" val="0"/>
              </a:ext>
            </a:extLst>
          </a:blip>
          <a:srcRect t="2336" r="-3" b="23584"/>
          <a:stretch>
            <a:fillRect/>
          </a:stretch>
        </p:blipFill>
        <p:spPr>
          <a:xfrm>
            <a:off x="6803647" y="653615"/>
            <a:ext cx="4730214" cy="5540004"/>
          </a:xfrm>
          <a:prstGeom prst="rect">
            <a:avLst/>
          </a:prstGeom>
        </p:spPr>
      </p:pic>
      <p:grpSp>
        <p:nvGrpSpPr>
          <p:cNvPr id="21" name="Group 20">
            <a:extLst>
              <a:ext uri="{FF2B5EF4-FFF2-40B4-BE49-F238E27FC236}">
                <a16:creationId xmlns:a16="http://schemas.microsoft.com/office/drawing/2014/main" id="{5C2625FA-3EDD-4059-9D0E-AFD1D271AF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22" name="Freeform: Shape 21">
              <a:extLst>
                <a:ext uri="{FF2B5EF4-FFF2-40B4-BE49-F238E27FC236}">
                  <a16:creationId xmlns:a16="http://schemas.microsoft.com/office/drawing/2014/main" id="{B8B4C3FF-8264-459D-BF6B-4A5FA0BA6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0DBA07FA-8EDD-495B-AF95-5BFDC506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3B0954EF-0F85-4BE8-B5C8-947D85E97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B080BC4B-C9C5-47DE-BCB0-F9FC609EF7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818D4159-BB18-4176-8E78-FADCF9731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FD675126-0622-4F48-996A-375CAE425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C8355C78-B718-4720-A6A0-AC274B913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7">
            <a:extLst>
              <a:ext uri="{FF2B5EF4-FFF2-40B4-BE49-F238E27FC236}">
                <a16:creationId xmlns:a16="http://schemas.microsoft.com/office/drawing/2014/main" id="{3C9CF4FC-F4B4-473F-A303-EBE7DD12E84E}"/>
              </a:ext>
            </a:extLst>
          </p:cNvPr>
          <p:cNvSpPr>
            <a:spLocks noGrp="1"/>
          </p:cNvSpPr>
          <p:nvPr>
            <p:ph type="title"/>
          </p:nvPr>
        </p:nvSpPr>
        <p:spPr>
          <a:xfrm>
            <a:off x="357405" y="841249"/>
            <a:ext cx="5433795" cy="3018870"/>
          </a:xfrm>
        </p:spPr>
        <p:txBody>
          <a:bodyPr vert="horz" lIns="91440" tIns="45720" rIns="91440" bIns="45720" rtlCol="0" anchor="b">
            <a:normAutofit/>
          </a:bodyPr>
          <a:lstStyle/>
          <a:p>
            <a:pPr>
              <a:lnSpc>
                <a:spcPct val="90000"/>
              </a:lnSpc>
            </a:pPr>
            <a:r>
              <a:rPr lang="en-US" sz="2200" b="1" u="sng" dirty="0"/>
              <a:t>The 2025 Worcester District Medical Society </a:t>
            </a:r>
            <a:br>
              <a:rPr lang="en-US" sz="2200" b="1" u="sng" dirty="0"/>
            </a:br>
            <a:r>
              <a:rPr lang="en-US" sz="2200" b="1" u="sng" dirty="0"/>
              <a:t>Career Achievement Award</a:t>
            </a:r>
            <a:br>
              <a:rPr lang="en-US" sz="1900" b="1" dirty="0"/>
            </a:br>
            <a:br>
              <a:rPr lang="en-US" sz="1900" b="1" dirty="0"/>
            </a:br>
            <a:r>
              <a:rPr lang="en-US" sz="1900" dirty="0"/>
              <a:t>This award was established to honor a WDMS Member who has demonstrated compassion and dedication to the medical needs of patients and or the public and has made significant contributions to the practice of medicine.</a:t>
            </a:r>
            <a:br>
              <a:rPr lang="en-US" sz="1900" dirty="0"/>
            </a:br>
            <a:endParaRPr lang="en-US" sz="1900" dirty="0"/>
          </a:p>
        </p:txBody>
      </p:sp>
      <p:sp>
        <p:nvSpPr>
          <p:cNvPr id="3" name="Text Placeholder 2">
            <a:extLst>
              <a:ext uri="{FF2B5EF4-FFF2-40B4-BE49-F238E27FC236}">
                <a16:creationId xmlns:a16="http://schemas.microsoft.com/office/drawing/2014/main" id="{94F9D0E5-16DC-4825-BC3C-A77396A71978}"/>
              </a:ext>
            </a:extLst>
          </p:cNvPr>
          <p:cNvSpPr>
            <a:spLocks noGrp="1"/>
          </p:cNvSpPr>
          <p:nvPr>
            <p:ph type="body" idx="1"/>
          </p:nvPr>
        </p:nvSpPr>
        <p:spPr>
          <a:xfrm>
            <a:off x="723023" y="4411382"/>
            <a:ext cx="4782147" cy="2229172"/>
          </a:xfrm>
        </p:spPr>
        <p:txBody>
          <a:bodyPr vert="horz" lIns="91440" tIns="45720" rIns="91440" bIns="45720" rtlCol="0" anchor="t">
            <a:normAutofit/>
          </a:bodyPr>
          <a:lstStyle/>
          <a:p>
            <a:pPr>
              <a:lnSpc>
                <a:spcPct val="90000"/>
              </a:lnSpc>
            </a:pPr>
            <a:r>
              <a:rPr lang="en-US" sz="2800" dirty="0"/>
              <a:t>Dr. William J. Shine</a:t>
            </a:r>
          </a:p>
          <a:p>
            <a:pPr>
              <a:lnSpc>
                <a:spcPct val="90000"/>
              </a:lnSpc>
            </a:pPr>
            <a:r>
              <a:rPr lang="en-US" sz="2200" dirty="0"/>
              <a:t>Nominated by Dr. Jane Lochrie</a:t>
            </a:r>
            <a:br>
              <a:rPr lang="en-US" sz="2200" dirty="0"/>
            </a:br>
            <a:r>
              <a:rPr lang="en-US" sz="2200" dirty="0"/>
              <a:t>Supported by Drs. Annie Abraham and Peter Lindblad</a:t>
            </a:r>
          </a:p>
        </p:txBody>
      </p:sp>
    </p:spTree>
    <p:extLst>
      <p:ext uri="{BB962C8B-B14F-4D97-AF65-F5344CB8AC3E}">
        <p14:creationId xmlns:p14="http://schemas.microsoft.com/office/powerpoint/2010/main" val="42001355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892C3F-5F5A-1D31-5710-4B9A0B5E86CE}"/>
            </a:ext>
          </a:extLst>
        </p:cNvPr>
        <p:cNvGrpSpPr/>
        <p:nvPr/>
      </p:nvGrpSpPr>
      <p:grpSpPr>
        <a:xfrm>
          <a:off x="0" y="0"/>
          <a:ext cx="0" cy="0"/>
          <a:chOff x="0" y="0"/>
          <a:chExt cx="0" cy="0"/>
        </a:xfrm>
      </p:grpSpPr>
      <p:sp useBgFill="1">
        <p:nvSpPr>
          <p:cNvPr id="7"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4D5934AA-9F35-4DC2-BDEF-C88AEF973F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1"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Cover">
              <a:extLst>
                <a:ext uri="{FF2B5EF4-FFF2-40B4-BE49-F238E27FC236}">
                  <a16:creationId xmlns:a16="http://schemas.microsoft.com/office/drawing/2014/main" id="{B2BC243A-AB39-4DEF-B708-A656BA5A6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D95590E9-5E18-4877-8515-94EBE05E1F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5" name="Color">
              <a:extLst>
                <a:ext uri="{FF2B5EF4-FFF2-40B4-BE49-F238E27FC236}">
                  <a16:creationId xmlns:a16="http://schemas.microsoft.com/office/drawing/2014/main" id="{8B4AF456-0671-432E-AD5B-FFAF8D6461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3CE7848D-78F7-4020-9603-9ED2941664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descr="A person sitting at a desk&#10;&#10;AI-generated content may be incorrect.">
            <a:extLst>
              <a:ext uri="{FF2B5EF4-FFF2-40B4-BE49-F238E27FC236}">
                <a16:creationId xmlns:a16="http://schemas.microsoft.com/office/drawing/2014/main" id="{EA1B1328-AD69-2D50-AE04-5CAA5149963F}"/>
              </a:ext>
            </a:extLst>
          </p:cNvPr>
          <p:cNvPicPr>
            <a:picLocks noChangeAspect="1"/>
          </p:cNvPicPr>
          <p:nvPr/>
        </p:nvPicPr>
        <p:blipFill>
          <a:blip r:embed="rId3" cstate="print">
            <a:extLst>
              <a:ext uri="{28A0092B-C50C-407E-A947-70E740481C1C}">
                <a14:useLocalDpi xmlns:a14="http://schemas.microsoft.com/office/drawing/2010/main" val="0"/>
              </a:ext>
            </a:extLst>
          </a:blip>
          <a:srcRect l="208" r="19256" b="1"/>
          <a:stretch>
            <a:fillRect/>
          </a:stretch>
        </p:blipFill>
        <p:spPr>
          <a:xfrm>
            <a:off x="7082810" y="841663"/>
            <a:ext cx="4166151" cy="5185923"/>
          </a:xfrm>
          <a:prstGeom prst="rect">
            <a:avLst/>
          </a:prstGeom>
        </p:spPr>
      </p:pic>
      <p:grpSp>
        <p:nvGrpSpPr>
          <p:cNvPr id="18" name="Group 17">
            <a:extLst>
              <a:ext uri="{FF2B5EF4-FFF2-40B4-BE49-F238E27FC236}">
                <a16:creationId xmlns:a16="http://schemas.microsoft.com/office/drawing/2014/main" id="{5CA0097F-05D8-41AA-ABF9-33C6987911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9" name="Freeform: Shape 8">
              <a:extLst>
                <a:ext uri="{FF2B5EF4-FFF2-40B4-BE49-F238E27FC236}">
                  <a16:creationId xmlns:a16="http://schemas.microsoft.com/office/drawing/2014/main" id="{F662F899-4295-416F-919F-934ED769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955A3F4B-68DC-4F36-BCE6-C507ACC53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3483BE2D-C85A-4DE3-A6F4-AE65BB3EF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64C550A-7A80-4B73-B7BF-7426DD1C35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7D956BA8-D252-430A-9E58-C7F3D1AC9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E5345BF4-9F1D-4388-A778-56FAE2C42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022B00E1-8709-469F-A9F4-F974D3FED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ubtitle 2">
            <a:extLst>
              <a:ext uri="{FF2B5EF4-FFF2-40B4-BE49-F238E27FC236}">
                <a16:creationId xmlns:a16="http://schemas.microsoft.com/office/drawing/2014/main" id="{25687086-5C6D-38B0-CCA6-F02A480FD8B7}"/>
              </a:ext>
            </a:extLst>
          </p:cNvPr>
          <p:cNvSpPr>
            <a:spLocks noGrp="1"/>
          </p:cNvSpPr>
          <p:nvPr>
            <p:ph type="subTitle" idx="1"/>
          </p:nvPr>
        </p:nvSpPr>
        <p:spPr>
          <a:xfrm>
            <a:off x="655184" y="3764655"/>
            <a:ext cx="6135866" cy="2374078"/>
          </a:xfrm>
        </p:spPr>
        <p:txBody>
          <a:bodyPr anchor="t">
            <a:normAutofit/>
          </a:bodyPr>
          <a:lstStyle/>
          <a:p>
            <a:r>
              <a:rPr lang="en-US" b="1" dirty="0">
                <a:solidFill>
                  <a:schemeClr val="tx1"/>
                </a:solidFill>
                <a:latin typeface="+mj-lt"/>
                <a:ea typeface="Tahoma" panose="020B0604030504040204" pitchFamily="34" charset="0"/>
                <a:cs typeface="Tahoma" panose="020B0604030504040204" pitchFamily="34" charset="0"/>
              </a:rPr>
              <a:t>Matilde “Mattie” Castiel, MD</a:t>
            </a:r>
          </a:p>
          <a:p>
            <a:br>
              <a:rPr lang="en-US" sz="2400" dirty="0">
                <a:solidFill>
                  <a:schemeClr val="tx1"/>
                </a:solidFill>
                <a:latin typeface="+mj-lt"/>
                <a:ea typeface="Tahoma" panose="020B0604030504040204" pitchFamily="34" charset="0"/>
                <a:cs typeface="Tahoma" panose="020B0604030504040204" pitchFamily="34" charset="0"/>
              </a:rPr>
            </a:br>
            <a:r>
              <a:rPr lang="en-US" sz="2000" dirty="0">
                <a:solidFill>
                  <a:schemeClr val="tx1"/>
                </a:solidFill>
                <a:latin typeface="+mj-lt"/>
                <a:ea typeface="Tahoma" panose="020B0604030504040204" pitchFamily="34" charset="0"/>
                <a:cs typeface="Tahoma" panose="020B0604030504040204" pitchFamily="34" charset="0"/>
              </a:rPr>
              <a:t>Nominated by Dr. Hugh Silk</a:t>
            </a:r>
            <a:br>
              <a:rPr lang="en-US" sz="2000" dirty="0">
                <a:solidFill>
                  <a:schemeClr val="tx1"/>
                </a:solidFill>
                <a:latin typeface="+mj-lt"/>
                <a:ea typeface="Tahoma" panose="020B0604030504040204" pitchFamily="34" charset="0"/>
                <a:cs typeface="Tahoma" panose="020B0604030504040204" pitchFamily="34" charset="0"/>
              </a:rPr>
            </a:br>
            <a:r>
              <a:rPr lang="en-US" sz="2000" dirty="0">
                <a:solidFill>
                  <a:schemeClr val="tx1"/>
                </a:solidFill>
                <a:latin typeface="+mj-lt"/>
                <a:ea typeface="Tahoma" panose="020B0604030504040204" pitchFamily="34" charset="0"/>
                <a:cs typeface="Tahoma" panose="020B0604030504040204" pitchFamily="34" charset="0"/>
              </a:rPr>
              <a:t>Supported by the WDMS Public Health Committee</a:t>
            </a:r>
          </a:p>
        </p:txBody>
      </p:sp>
      <p:sp>
        <p:nvSpPr>
          <p:cNvPr id="4" name="TextBox 3">
            <a:extLst>
              <a:ext uri="{FF2B5EF4-FFF2-40B4-BE49-F238E27FC236}">
                <a16:creationId xmlns:a16="http://schemas.microsoft.com/office/drawing/2014/main" id="{E7B9FB5D-4F00-37A4-EE06-3239F38C3792}"/>
              </a:ext>
            </a:extLst>
          </p:cNvPr>
          <p:cNvSpPr txBox="1"/>
          <p:nvPr/>
        </p:nvSpPr>
        <p:spPr>
          <a:xfrm>
            <a:off x="675078" y="889375"/>
            <a:ext cx="6387838" cy="2431435"/>
          </a:xfrm>
          <a:prstGeom prst="rect">
            <a:avLst/>
          </a:prstGeom>
          <a:noFill/>
        </p:spPr>
        <p:txBody>
          <a:bodyPr wrap="square" rtlCol="0">
            <a:spAutoFit/>
          </a:bodyPr>
          <a:lstStyle/>
          <a:p>
            <a:pPr algn="ctr"/>
            <a:r>
              <a:rPr lang="en-US" sz="2400" b="1" u="sng" dirty="0">
                <a:latin typeface="+mj-lt"/>
                <a:ea typeface="Tahoma" panose="020B0604030504040204" pitchFamily="34" charset="0"/>
                <a:cs typeface="Tahoma" panose="020B0604030504040204" pitchFamily="34" charset="0"/>
              </a:rPr>
              <a:t>The 2025 WDMS President’s Leadership Award</a:t>
            </a:r>
          </a:p>
          <a:p>
            <a:pPr algn="ctr"/>
            <a:endParaRPr lang="en-US" sz="2200" dirty="0">
              <a:latin typeface="+mj-lt"/>
              <a:ea typeface="Tahoma" panose="020B0604030504040204" pitchFamily="34" charset="0"/>
              <a:cs typeface="Tahoma" panose="020B0604030504040204" pitchFamily="34" charset="0"/>
            </a:endParaRPr>
          </a:p>
          <a:p>
            <a:pPr algn="ctr"/>
            <a:r>
              <a:rPr lang="en-US" sz="2200" dirty="0">
                <a:latin typeface="+mj-lt"/>
                <a:ea typeface="Tahoma" panose="020B0604030504040204" pitchFamily="34" charset="0"/>
                <a:cs typeface="Tahoma" panose="020B0604030504040204" pitchFamily="34" charset="0"/>
              </a:rPr>
              <a:t>This is a special award recognizing an individual for their extraordinary leadership, contributions and commitment to the health and well-being of our community and the profession of medicine.  </a:t>
            </a:r>
          </a:p>
          <a:p>
            <a:endParaRPr lang="en-US" dirty="0"/>
          </a:p>
        </p:txBody>
      </p:sp>
    </p:spTree>
    <p:extLst>
      <p:ext uri="{BB962C8B-B14F-4D97-AF65-F5344CB8AC3E}">
        <p14:creationId xmlns:p14="http://schemas.microsoft.com/office/powerpoint/2010/main" val="1966066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in a suit and tie&#10;&#10;AI-generated content may be incorrect.">
            <a:extLst>
              <a:ext uri="{FF2B5EF4-FFF2-40B4-BE49-F238E27FC236}">
                <a16:creationId xmlns:a16="http://schemas.microsoft.com/office/drawing/2014/main" id="{7A5BAF4F-B071-31CC-BBF0-49E1C6CE066B}"/>
              </a:ext>
            </a:extLst>
          </p:cNvPr>
          <p:cNvPicPr>
            <a:picLocks noChangeAspect="1"/>
          </p:cNvPicPr>
          <p:nvPr/>
        </p:nvPicPr>
        <p:blipFill>
          <a:blip r:embed="rId3">
            <a:extLst>
              <a:ext uri="{28A0092B-C50C-407E-A947-70E740481C1C}">
                <a14:useLocalDpi xmlns:a14="http://schemas.microsoft.com/office/drawing/2010/main" val="0"/>
              </a:ext>
            </a:extLst>
          </a:blip>
          <a:srcRect t="35454" r="9092" b="10606"/>
          <a:stretch>
            <a:fillRect/>
          </a:stretch>
        </p:blipFill>
        <p:spPr>
          <a:xfrm>
            <a:off x="3523488" y="10"/>
            <a:ext cx="8668512" cy="6857990"/>
          </a:xfrm>
          <a:prstGeom prst="rect">
            <a:avLst/>
          </a:prstGeom>
        </p:spPr>
      </p:pic>
      <p:sp>
        <p:nvSpPr>
          <p:cNvPr id="15" name="Rectangle 14">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p:cNvSpPr>
            <a:spLocks noGrp="1"/>
          </p:cNvSpPr>
          <p:nvPr>
            <p:ph type="ctrTitle"/>
          </p:nvPr>
        </p:nvSpPr>
        <p:spPr>
          <a:xfrm>
            <a:off x="371094" y="1161288"/>
            <a:ext cx="4886706" cy="1124712"/>
          </a:xfrm>
        </p:spPr>
        <p:txBody>
          <a:bodyPr vert="horz" lIns="91440" tIns="45720" rIns="91440" bIns="45720" rtlCol="0" anchor="b">
            <a:normAutofit fontScale="90000"/>
          </a:bodyPr>
          <a:lstStyle/>
          <a:p>
            <a:pPr>
              <a:lnSpc>
                <a:spcPct val="90000"/>
              </a:lnSpc>
            </a:pPr>
            <a:r>
              <a:rPr lang="en-US" sz="3100" b="1" dirty="0"/>
              <a:t>2026 MMS/WDMS CCY Award</a:t>
            </a:r>
            <a:br>
              <a:rPr lang="en-US" sz="1800" dirty="0"/>
            </a:br>
            <a:r>
              <a:rPr lang="en-US" sz="1800" dirty="0"/>
              <a:t>Will be awarded at the </a:t>
            </a:r>
            <a:br>
              <a:rPr lang="en-US" sz="1800" dirty="0"/>
            </a:br>
            <a:r>
              <a:rPr lang="en-US" sz="1800" dirty="0"/>
              <a:t>WDMS Annual Business Meeting, April 15, 2026</a:t>
            </a:r>
          </a:p>
        </p:txBody>
      </p:sp>
      <p:sp>
        <p:nvSpPr>
          <p:cNvPr id="17" name="Rectangle 1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ubtitle 7"/>
          <p:cNvSpPr>
            <a:spLocks noGrp="1"/>
          </p:cNvSpPr>
          <p:nvPr>
            <p:ph type="subTitle" idx="1"/>
          </p:nvPr>
        </p:nvSpPr>
        <p:spPr>
          <a:xfrm>
            <a:off x="371094" y="2718054"/>
            <a:ext cx="3667506" cy="3207258"/>
          </a:xfrm>
        </p:spPr>
        <p:txBody>
          <a:bodyPr vert="horz" lIns="91440" tIns="45720" rIns="91440" bIns="45720" rtlCol="0" anchor="t">
            <a:normAutofit fontScale="92500" lnSpcReduction="10000"/>
          </a:bodyPr>
          <a:lstStyle/>
          <a:p>
            <a:pPr indent="-228600" algn="l">
              <a:lnSpc>
                <a:spcPct val="90000"/>
              </a:lnSpc>
              <a:buFont typeface="Arial" panose="020B0604020202020204" pitchFamily="34" charset="0"/>
              <a:buChar char="•"/>
            </a:pPr>
            <a:endParaRPr lang="en-US" sz="1700" dirty="0">
              <a:solidFill>
                <a:schemeClr val="tx1"/>
              </a:solidFill>
            </a:endParaRPr>
          </a:p>
          <a:p>
            <a:pPr>
              <a:lnSpc>
                <a:spcPct val="90000"/>
              </a:lnSpc>
            </a:pPr>
            <a:r>
              <a:rPr lang="en-US" sz="2000" dirty="0">
                <a:solidFill>
                  <a:schemeClr val="tx1"/>
                </a:solidFill>
              </a:rPr>
              <a:t>The Community Clinician of the Year Award was adopted at the Interim House of delegates meeting in November 1998.  It was established to recognize a practitioner from each district medical society who has made significant contributions to patients and the community.  Each district is encouraged to identify one deserving physician each year.  </a:t>
            </a:r>
          </a:p>
          <a:p>
            <a:pPr indent="-228600" algn="l">
              <a:lnSpc>
                <a:spcPct val="90000"/>
              </a:lnSpc>
              <a:buFont typeface="Arial" panose="020B0604020202020204" pitchFamily="34" charset="0"/>
              <a:buChar char="•"/>
            </a:pPr>
            <a:endParaRPr lang="en-US" sz="1700" dirty="0">
              <a:solidFill>
                <a:schemeClr val="tx1"/>
              </a:solidFill>
            </a:endParaRPr>
          </a:p>
          <a:p>
            <a:pPr indent="-228600" algn="l">
              <a:lnSpc>
                <a:spcPct val="90000"/>
              </a:lnSpc>
              <a:buFont typeface="Arial" panose="020B0604020202020204" pitchFamily="34" charset="0"/>
              <a:buChar char="•"/>
            </a:pPr>
            <a:endParaRPr lang="en-US" sz="1700" dirty="0">
              <a:solidFill>
                <a:schemeClr val="tx1"/>
              </a:solidFill>
            </a:endParaRPr>
          </a:p>
          <a:p>
            <a:pPr indent="-228600" algn="l">
              <a:lnSpc>
                <a:spcPct val="90000"/>
              </a:lnSpc>
              <a:buFont typeface="Arial" panose="020B0604020202020204" pitchFamily="34" charset="0"/>
              <a:buChar char="•"/>
            </a:pPr>
            <a:endParaRPr lang="en-US" sz="1700" dirty="0">
              <a:solidFill>
                <a:schemeClr val="tx1"/>
              </a:solidFill>
            </a:endParaRPr>
          </a:p>
        </p:txBody>
      </p:sp>
      <p:sp>
        <p:nvSpPr>
          <p:cNvPr id="4" name="TextBox 3">
            <a:extLst>
              <a:ext uri="{FF2B5EF4-FFF2-40B4-BE49-F238E27FC236}">
                <a16:creationId xmlns:a16="http://schemas.microsoft.com/office/drawing/2014/main" id="{108F1767-0A6A-50E3-FA88-F15D5D393373}"/>
              </a:ext>
            </a:extLst>
          </p:cNvPr>
          <p:cNvSpPr txBox="1"/>
          <p:nvPr/>
        </p:nvSpPr>
        <p:spPr>
          <a:xfrm>
            <a:off x="152400" y="6156961"/>
            <a:ext cx="11887200" cy="685799"/>
          </a:xfrm>
          <a:prstGeom prst="rect">
            <a:avLst/>
          </a:prstGeom>
          <a:solidFill>
            <a:srgbClr val="000000">
              <a:alpha val="50000"/>
            </a:srgbClr>
          </a:solidFill>
          <a:ln>
            <a:noFill/>
          </a:ln>
        </p:spPr>
        <p:txBody>
          <a:bodyPr wrap="square" rtlCol="0">
            <a:noAutofit/>
          </a:bodyPr>
          <a:lstStyle/>
          <a:p>
            <a:pPr algn="ctr">
              <a:spcAft>
                <a:spcPts val="600"/>
              </a:spcAft>
            </a:pPr>
            <a:r>
              <a:rPr lang="en-US" sz="3000" dirty="0">
                <a:solidFill>
                  <a:srgbClr val="FFFFFF"/>
                </a:solidFill>
              </a:rPr>
              <a:t>Dr. John W. Worden, IV</a:t>
            </a:r>
          </a:p>
        </p:txBody>
      </p:sp>
    </p:spTree>
    <p:extLst>
      <p:ext uri="{BB962C8B-B14F-4D97-AF65-F5344CB8AC3E}">
        <p14:creationId xmlns:p14="http://schemas.microsoft.com/office/powerpoint/2010/main" val="31971806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85800" y="4724400"/>
            <a:ext cx="4343400" cy="1572768"/>
          </a:xfrm>
        </p:spPr>
        <p:txBody>
          <a:bodyPr>
            <a:noAutofit/>
          </a:bodyPr>
          <a:lstStyle/>
          <a:p>
            <a:pPr algn="l">
              <a:lnSpc>
                <a:spcPct val="90000"/>
              </a:lnSpc>
            </a:pPr>
            <a:r>
              <a:rPr lang="en-US" sz="2800" dirty="0">
                <a:solidFill>
                  <a:schemeClr val="tx1"/>
                </a:solidFill>
              </a:rPr>
              <a:t>Dr. Robert Sorrenti, Chair</a:t>
            </a:r>
            <a:br>
              <a:rPr lang="en-US" sz="2800" dirty="0">
                <a:solidFill>
                  <a:schemeClr val="tx1"/>
                </a:solidFill>
              </a:rPr>
            </a:br>
            <a:r>
              <a:rPr lang="en-US" sz="2800" dirty="0">
                <a:solidFill>
                  <a:schemeClr val="tx1"/>
                </a:solidFill>
              </a:rPr>
              <a:t>Worcester Medical Library</a:t>
            </a:r>
          </a:p>
        </p:txBody>
      </p:sp>
      <p:sp>
        <p:nvSpPr>
          <p:cNvPr id="2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t="46" r="1" b="28671"/>
          <a:stretch>
            <a:fillRect/>
          </a:stretch>
        </p:blipFill>
        <p:spPr>
          <a:xfrm>
            <a:off x="5992761" y="344429"/>
            <a:ext cx="6187839" cy="616914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extBox 1">
            <a:extLst>
              <a:ext uri="{FF2B5EF4-FFF2-40B4-BE49-F238E27FC236}">
                <a16:creationId xmlns:a16="http://schemas.microsoft.com/office/drawing/2014/main" id="{8DCFD153-4829-6DEA-F821-760C1441D20E}"/>
              </a:ext>
            </a:extLst>
          </p:cNvPr>
          <p:cNvSpPr txBox="1"/>
          <p:nvPr/>
        </p:nvSpPr>
        <p:spPr>
          <a:xfrm>
            <a:off x="381000" y="182501"/>
            <a:ext cx="5181600" cy="3785652"/>
          </a:xfrm>
          <a:prstGeom prst="rect">
            <a:avLst/>
          </a:prstGeom>
          <a:noFill/>
        </p:spPr>
        <p:txBody>
          <a:bodyPr wrap="square" rtlCol="0">
            <a:spAutoFit/>
          </a:bodyPr>
          <a:lstStyle/>
          <a:p>
            <a:r>
              <a:rPr lang="en-US" sz="2200" b="1" dirty="0"/>
              <a:t>History of the Worcester Medical Library</a:t>
            </a:r>
            <a:endParaRPr lang="en-US" sz="2200" dirty="0"/>
          </a:p>
          <a:p>
            <a:r>
              <a:rPr lang="en-US" b="1" dirty="0"/>
              <a:t> </a:t>
            </a:r>
            <a:endParaRPr lang="en-US" dirty="0"/>
          </a:p>
          <a:p>
            <a:pPr algn="ctr"/>
            <a:r>
              <a:rPr lang="en-US" sz="2000" dirty="0"/>
              <a:t>The original Worcester Medical Library (WML) was founded in 1798, as part of the educational mission of the Worcester District Medical Society, which at that time was only four years old.  In 1934, to emphasize the importance of the library collection, the district moved to incorporate the WML as a separate legal entity but maintained a partnership with this new corporation. All members of WDMS were to be members of the WML, Inc.</a:t>
            </a:r>
          </a:p>
        </p:txBody>
      </p:sp>
    </p:spTree>
    <p:extLst>
      <p:ext uri="{BB962C8B-B14F-4D97-AF65-F5344CB8AC3E}">
        <p14:creationId xmlns:p14="http://schemas.microsoft.com/office/powerpoint/2010/main" val="6921663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4"/>
        <p:cNvGrpSpPr/>
        <p:nvPr/>
      </p:nvGrpSpPr>
      <p:grpSpPr>
        <a:xfrm>
          <a:off x="0" y="0"/>
          <a:ext cx="0" cy="0"/>
          <a:chOff x="0" y="0"/>
          <a:chExt cx="0" cy="0"/>
        </a:xfrm>
      </p:grpSpPr>
      <p:sp useBgFill="1">
        <p:nvSpPr>
          <p:cNvPr id="436" name="Rectangle 43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Google Shape;415;g19400bc008e_7_290"/>
          <p:cNvSpPr txBox="1">
            <a:spLocks noGrp="1"/>
          </p:cNvSpPr>
          <p:nvPr>
            <p:ph type="title"/>
          </p:nvPr>
        </p:nvSpPr>
        <p:spPr>
          <a:xfrm>
            <a:off x="640079" y="627561"/>
            <a:ext cx="4670097" cy="1654649"/>
          </a:xfrm>
          <a:prstGeom prst="rect">
            <a:avLst/>
          </a:prstGeom>
        </p:spPr>
        <p:txBody>
          <a:bodyPr spcFirstLastPara="1" vert="horz" lIns="91440" tIns="45720" rIns="91440" bIns="45720" rtlCol="0" anchor="b" anchorCtr="0">
            <a:noAutofit/>
          </a:bodyPr>
          <a:lstStyle/>
          <a:p>
            <a:pPr>
              <a:lnSpc>
                <a:spcPct val="90000"/>
              </a:lnSpc>
              <a:spcBef>
                <a:spcPts val="0"/>
              </a:spcBef>
              <a:buClr>
                <a:schemeClr val="dk1"/>
              </a:buClr>
              <a:buSzPct val="100000"/>
            </a:pPr>
            <a:r>
              <a:rPr lang="en-US" sz="3000" b="1" dirty="0"/>
              <a:t>Maxwell Stukalin</a:t>
            </a:r>
            <a:br>
              <a:rPr lang="en-US" sz="2600" dirty="0"/>
            </a:br>
            <a:r>
              <a:rPr lang="en-US" sz="2600" dirty="0"/>
              <a:t>Nominated by Dr. Michelle Dalal</a:t>
            </a:r>
            <a:br>
              <a:rPr lang="en-US" sz="2600" dirty="0"/>
            </a:br>
            <a:r>
              <a:rPr lang="en-US" sz="2600" dirty="0"/>
              <a:t>Supported by Dr. Patrick Lowe </a:t>
            </a:r>
            <a:br>
              <a:rPr lang="en-US" sz="2200" dirty="0"/>
            </a:br>
            <a:endParaRPr lang="en-US" sz="2200" dirty="0">
              <a:sym typeface="Tahoma"/>
            </a:endParaRPr>
          </a:p>
        </p:txBody>
      </p:sp>
      <p:sp>
        <p:nvSpPr>
          <p:cNvPr id="4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Google Shape;416;g19400bc008e_7_290"/>
          <p:cNvSpPr txBox="1">
            <a:spLocks noGrp="1"/>
          </p:cNvSpPr>
          <p:nvPr>
            <p:ph type="body" idx="1"/>
          </p:nvPr>
        </p:nvSpPr>
        <p:spPr>
          <a:xfrm>
            <a:off x="381000" y="2909771"/>
            <a:ext cx="4502669" cy="3320668"/>
          </a:xfrm>
          <a:prstGeom prst="rect">
            <a:avLst/>
          </a:prstGeom>
        </p:spPr>
        <p:txBody>
          <a:bodyPr spcFirstLastPara="1" vert="horz" lIns="91440" tIns="45720" rIns="91440" bIns="45720" rtlCol="0" anchorCtr="0">
            <a:normAutofit fontScale="85000" lnSpcReduction="10000"/>
          </a:bodyPr>
          <a:lstStyle/>
          <a:p>
            <a:pPr algn="ctr">
              <a:lnSpc>
                <a:spcPct val="90000"/>
              </a:lnSpc>
              <a:spcBef>
                <a:spcPts val="0"/>
              </a:spcBef>
              <a:buClr>
                <a:schemeClr val="dk1"/>
              </a:buClr>
              <a:buSzPct val="100000"/>
            </a:pPr>
            <a:r>
              <a:rPr lang="en-US" sz="3000" dirty="0">
                <a:sym typeface="Tahoma"/>
              </a:rPr>
              <a:t>2025 </a:t>
            </a:r>
          </a:p>
          <a:p>
            <a:pPr algn="ctr">
              <a:lnSpc>
                <a:spcPct val="90000"/>
              </a:lnSpc>
              <a:spcBef>
                <a:spcPts val="0"/>
              </a:spcBef>
              <a:buClr>
                <a:schemeClr val="dk1"/>
              </a:buClr>
              <a:buSzPct val="100000"/>
            </a:pPr>
            <a:r>
              <a:rPr lang="en-US" sz="3000" dirty="0">
                <a:sym typeface="Tahoma"/>
              </a:rPr>
              <a:t>Worcester Medical Library Student Achievement Award</a:t>
            </a:r>
            <a:br>
              <a:rPr lang="en-US" b="0" u="sng" dirty="0">
                <a:sym typeface="Tahoma"/>
              </a:rPr>
            </a:br>
            <a:br>
              <a:rPr lang="en-US" b="0" u="sng" dirty="0">
                <a:sym typeface="Tahoma"/>
              </a:rPr>
            </a:br>
            <a:r>
              <a:rPr lang="en-US" b="0" dirty="0">
                <a:sym typeface="Tahoma"/>
              </a:rPr>
              <a:t>This award is an achievement award based on students’ merit and accomplishments in serving the WDMS </a:t>
            </a:r>
            <a:r>
              <a:rPr lang="en-US" b="0" i="1" dirty="0">
                <a:sym typeface="Tahoma"/>
              </a:rPr>
              <a:t>and</a:t>
            </a:r>
            <a:r>
              <a:rPr lang="en-US" b="0" dirty="0">
                <a:sym typeface="Tahoma"/>
              </a:rPr>
              <a:t> broader Massachusetts community. It is not based on financial need and is intended to recognize the achievements of UMass Chan medical students irrespective of their legal residency.</a:t>
            </a:r>
            <a:endParaRPr lang="en-US" sz="2200" b="0" dirty="0"/>
          </a:p>
        </p:txBody>
      </p:sp>
      <p:pic>
        <p:nvPicPr>
          <p:cNvPr id="4" name="Picture 3" descr="A person in a suit and tie&#10;&#10;AI-generated content may be incorrect.">
            <a:extLst>
              <a:ext uri="{FF2B5EF4-FFF2-40B4-BE49-F238E27FC236}">
                <a16:creationId xmlns:a16="http://schemas.microsoft.com/office/drawing/2014/main" id="{BBD3BB03-9224-B7C5-6F5F-FDE25B97DD7B}"/>
              </a:ext>
            </a:extLst>
          </p:cNvPr>
          <p:cNvPicPr>
            <a:picLocks noChangeAspect="1"/>
          </p:cNvPicPr>
          <p:nvPr/>
        </p:nvPicPr>
        <p:blipFill>
          <a:blip r:embed="rId3">
            <a:extLst>
              <a:ext uri="{28A0092B-C50C-407E-A947-70E740481C1C}">
                <a14:useLocalDpi xmlns:a14="http://schemas.microsoft.com/office/drawing/2010/main" val="0"/>
              </a:ext>
            </a:extLst>
          </a:blip>
          <a:srcRect t="9983" r="1" b="18734"/>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58010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FC42E6-6C25-4922-95D2-B97B1E123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295F874-A8A5-4A14-8CFC-828968DE6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54" y="0"/>
            <a:ext cx="4731782"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3005" y="1066799"/>
            <a:ext cx="3129395" cy="4724400"/>
          </a:xfrm>
        </p:spPr>
        <p:txBody>
          <a:bodyPr vert="horz" lIns="91440" tIns="45720" rIns="91440" bIns="45720" rtlCol="0" anchor="b">
            <a:normAutofit/>
          </a:bodyPr>
          <a:lstStyle/>
          <a:p>
            <a:pPr>
              <a:lnSpc>
                <a:spcPct val="90000"/>
              </a:lnSpc>
            </a:pPr>
            <a:r>
              <a:rPr lang="en-US" sz="3400" b="1" kern="1200" dirty="0">
                <a:solidFill>
                  <a:srgbClr val="595959"/>
                </a:solidFill>
                <a:latin typeface="+mj-lt"/>
                <a:ea typeface="+mj-ea"/>
                <a:cs typeface="+mj-cs"/>
              </a:rPr>
              <a:t>Fall District Meeting &amp; Awards Ceremony</a:t>
            </a:r>
            <a:br>
              <a:rPr lang="en-US" sz="3400" b="1" kern="1200" dirty="0">
                <a:solidFill>
                  <a:srgbClr val="595959"/>
                </a:solidFill>
                <a:latin typeface="+mj-lt"/>
                <a:ea typeface="+mj-ea"/>
                <a:cs typeface="+mj-cs"/>
              </a:rPr>
            </a:br>
            <a:br>
              <a:rPr lang="en-US" sz="3400" b="1" kern="1200" dirty="0">
                <a:solidFill>
                  <a:srgbClr val="595959"/>
                </a:solidFill>
                <a:latin typeface="+mj-lt"/>
                <a:ea typeface="+mj-ea"/>
                <a:cs typeface="+mj-cs"/>
              </a:rPr>
            </a:br>
            <a:r>
              <a:rPr lang="en-US" sz="3400" b="1" kern="1200" dirty="0">
                <a:solidFill>
                  <a:srgbClr val="595959"/>
                </a:solidFill>
                <a:latin typeface="+mj-lt"/>
                <a:ea typeface="+mj-ea"/>
                <a:cs typeface="+mj-cs"/>
              </a:rPr>
              <a:t>Congratulations to all and Thank You for Attending! </a:t>
            </a:r>
            <a:endParaRPr lang="en-US" sz="3400" kern="1200" dirty="0">
              <a:solidFill>
                <a:srgbClr val="595959"/>
              </a:solidFill>
              <a:latin typeface="+mj-lt"/>
              <a:ea typeface="+mj-ea"/>
              <a:cs typeface="+mj-cs"/>
            </a:endParaRPr>
          </a:p>
        </p:txBody>
      </p:sp>
      <p:pic>
        <p:nvPicPr>
          <p:cNvPr id="4" name="Content Placeholder 3" descr="WDMS Logo from Ken - Dark GREEN.png"/>
          <p:cNvPicPr>
            <a:picLocks noGrp="1" noChangeAspect="1"/>
          </p:cNvPicPr>
          <p:nvPr>
            <p:ph idx="1"/>
          </p:nvPr>
        </p:nvPicPr>
        <p:blipFill>
          <a:blip r:embed="rId2" cstate="print"/>
          <a:stretch>
            <a:fillRect/>
          </a:stretch>
        </p:blipFill>
        <p:spPr>
          <a:xfrm>
            <a:off x="5727511" y="685799"/>
            <a:ext cx="5473397" cy="54864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0" name="Rectangle 6149">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838201" y="365125"/>
            <a:ext cx="5393360" cy="1325563"/>
          </a:xfrm>
        </p:spPr>
        <p:txBody>
          <a:bodyPr>
            <a:normAutofit/>
          </a:bodyPr>
          <a:lstStyle/>
          <a:p>
            <a:r>
              <a:rPr lang="en-US" dirty="0"/>
              <a:t>Upcoming Events</a:t>
            </a:r>
          </a:p>
        </p:txBody>
      </p:sp>
      <p:sp>
        <p:nvSpPr>
          <p:cNvPr id="6152" name="Freeform: Shape 6151">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70560" y="1690688"/>
            <a:ext cx="5545761" cy="4343400"/>
          </a:xfrm>
        </p:spPr>
        <p:txBody>
          <a:bodyPr>
            <a:noAutofit/>
          </a:bodyPr>
          <a:lstStyle/>
          <a:p>
            <a:pPr marL="0" indent="0">
              <a:lnSpc>
                <a:spcPct val="90000"/>
              </a:lnSpc>
              <a:buNone/>
            </a:pPr>
            <a:r>
              <a:rPr lang="en-US" sz="1800" b="1" dirty="0"/>
              <a:t>MMS HOD I-25 Sessions – Via Zoom</a:t>
            </a:r>
            <a:endParaRPr lang="en-US" sz="1800" dirty="0"/>
          </a:p>
          <a:p>
            <a:pPr marL="0" indent="0">
              <a:lnSpc>
                <a:spcPct val="90000"/>
              </a:lnSpc>
              <a:buNone/>
            </a:pPr>
            <a:r>
              <a:rPr lang="en-US" sz="1800" dirty="0"/>
              <a:t>Saturday, December 6, 9am to Conclusion of Business</a:t>
            </a:r>
          </a:p>
          <a:p>
            <a:pPr marL="0" indent="0">
              <a:lnSpc>
                <a:spcPct val="90000"/>
              </a:lnSpc>
              <a:buNone/>
            </a:pPr>
            <a:r>
              <a:rPr lang="en-US" sz="1800" dirty="0"/>
              <a:t>Monday, December 8, 7-8pm - Interim Meeting Ethics Forum – Ethics &amp; CRISPR: Exploring the Moral, Ethical, and Policy Challenges Posed by Gene Editing Technology</a:t>
            </a:r>
          </a:p>
          <a:p>
            <a:pPr marL="0" indent="0">
              <a:lnSpc>
                <a:spcPct val="90000"/>
              </a:lnSpc>
              <a:buNone/>
            </a:pPr>
            <a:endParaRPr lang="en-US" sz="1800" dirty="0"/>
          </a:p>
          <a:p>
            <a:pPr marL="0" indent="0">
              <a:lnSpc>
                <a:spcPct val="90000"/>
              </a:lnSpc>
              <a:buNone/>
            </a:pPr>
            <a:r>
              <a:rPr lang="en-US" sz="1800" b="1" dirty="0"/>
              <a:t>Movie Night and Reception </a:t>
            </a:r>
            <a:br>
              <a:rPr lang="en-US" sz="1800" b="1" dirty="0"/>
            </a:br>
            <a:r>
              <a:rPr lang="en-US" sz="1800" dirty="0"/>
              <a:t>December 10, 2025, 5:30 pm, Mechanics Hall</a:t>
            </a:r>
            <a:br>
              <a:rPr lang="en-US" sz="1800" dirty="0"/>
            </a:br>
            <a:r>
              <a:rPr lang="en-US" sz="1800" dirty="0"/>
              <a:t>“The Doctor”</a:t>
            </a:r>
            <a:r>
              <a:rPr lang="en-US" sz="1800" b="1" dirty="0"/>
              <a:t> - </a:t>
            </a:r>
            <a:r>
              <a:rPr lang="en-US" sz="1800" dirty="0"/>
              <a:t>1991 film starring William Hurt</a:t>
            </a:r>
          </a:p>
          <a:p>
            <a:pPr marL="0" indent="0">
              <a:lnSpc>
                <a:spcPct val="90000"/>
              </a:lnSpc>
              <a:buNone/>
            </a:pPr>
            <a:endParaRPr lang="en-US" sz="1800" dirty="0"/>
          </a:p>
          <a:p>
            <a:pPr marL="0" indent="0">
              <a:lnSpc>
                <a:spcPct val="90000"/>
              </a:lnSpc>
              <a:buNone/>
            </a:pPr>
            <a:r>
              <a:rPr lang="en-US" sz="1800" b="1" dirty="0"/>
              <a:t>230</a:t>
            </a:r>
            <a:r>
              <a:rPr lang="en-US" sz="1800" b="1" baseline="30000" dirty="0"/>
              <a:t>th</a:t>
            </a:r>
            <a:r>
              <a:rPr lang="en-US" sz="1800" b="1" dirty="0"/>
              <a:t> Annual Oration </a:t>
            </a:r>
            <a:endParaRPr lang="en-US" sz="1800" dirty="0"/>
          </a:p>
          <a:p>
            <a:pPr marL="0" indent="0">
              <a:lnSpc>
                <a:spcPct val="90000"/>
              </a:lnSpc>
              <a:buNone/>
            </a:pPr>
            <a:r>
              <a:rPr lang="en-US" sz="1800" dirty="0"/>
              <a:t>February 11, 2026, 5:30 pm, Beechwood Hotel	</a:t>
            </a:r>
          </a:p>
          <a:p>
            <a:pPr marL="0" indent="0">
              <a:lnSpc>
                <a:spcPct val="90000"/>
              </a:lnSpc>
              <a:buNone/>
            </a:pPr>
            <a:r>
              <a:rPr lang="en-US" sz="1800" dirty="0"/>
              <a:t>Orator: Dr. Richard Sacra, MD </a:t>
            </a:r>
            <a:br>
              <a:rPr lang="en-US" sz="1800" dirty="0"/>
            </a:br>
            <a:r>
              <a:rPr lang="en-US" sz="1800" dirty="0"/>
              <a:t>Title: "Stories from Healthcare at the Frayed Edge"</a:t>
            </a:r>
          </a:p>
        </p:txBody>
      </p:sp>
      <p:sp>
        <p:nvSpPr>
          <p:cNvPr id="6154" name="Oval 6153">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6" name="Freeform: Shape 6155">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6145" name="Picture 1" descr="WDMS Logo from Ken - Dark GREEN"/>
          <p:cNvPicPr>
            <a:picLocks noChangeAspect="1" noChangeArrowheads="1"/>
          </p:cNvPicPr>
          <p:nvPr/>
        </p:nvPicPr>
        <p:blipFill>
          <a:blip r:embed="rId2" cstate="print">
            <a:extLst>
              <a:ext uri="{28A0092B-C50C-407E-A947-70E740481C1C}">
                <a14:useLocalDpi xmlns:a14="http://schemas.microsoft.com/office/drawing/2010/main" val="0"/>
              </a:ext>
            </a:extLst>
          </a:blip>
          <a:srcRect r="-2" b="-2"/>
          <a:stretch>
            <a:fillRect/>
          </a:stretch>
        </p:blipFill>
        <p:spPr bwMode="auto">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6158" name="Freeform: Shape 6157">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6160" name="Straight Connector 6159">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6162" name="Freeform: Shape 6161">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164" name="Freeform: Shape 6163">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885288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838201" y="365125"/>
            <a:ext cx="5393360" cy="1325563"/>
          </a:xfrm>
        </p:spPr>
        <p:txBody>
          <a:bodyPr vert="horz" lIns="91440" tIns="45720" rIns="91440" bIns="45720" rtlCol="0" anchor="ctr">
            <a:normAutofit/>
          </a:bodyPr>
          <a:lstStyle/>
          <a:p>
            <a:pPr algn="l">
              <a:lnSpc>
                <a:spcPct val="90000"/>
              </a:lnSpc>
            </a:pPr>
            <a:r>
              <a:rPr lang="en-US" dirty="0"/>
              <a:t>Finance Committee</a:t>
            </a:r>
            <a:endParaRPr lang="en-US"/>
          </a:p>
        </p:txBody>
      </p:sp>
      <p:sp>
        <p:nvSpPr>
          <p:cNvPr id="15" name="Freeform: Shape 14">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p:cNvSpPr txBox="1"/>
          <p:nvPr/>
        </p:nvSpPr>
        <p:spPr>
          <a:xfrm>
            <a:off x="838200" y="1825625"/>
            <a:ext cx="5393361" cy="43513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a:t>Dr. Adib Karam (Chair)</a:t>
            </a:r>
          </a:p>
          <a:p>
            <a:pPr indent="-228600">
              <a:lnSpc>
                <a:spcPct val="90000"/>
              </a:lnSpc>
              <a:spcAft>
                <a:spcPts val="600"/>
              </a:spcAft>
              <a:buFont typeface="Arial" panose="020B0604020202020204" pitchFamily="34" charset="0"/>
              <a:buChar char="•"/>
            </a:pPr>
            <a:r>
              <a:rPr lang="en-US"/>
              <a:t>Dr. Philip Cohen</a:t>
            </a:r>
          </a:p>
          <a:p>
            <a:pPr indent="-228600">
              <a:lnSpc>
                <a:spcPct val="90000"/>
              </a:lnSpc>
              <a:spcAft>
                <a:spcPts val="600"/>
              </a:spcAft>
              <a:buFont typeface="Arial" panose="020B0604020202020204" pitchFamily="34" charset="0"/>
              <a:buChar char="•"/>
            </a:pPr>
            <a:r>
              <a:rPr lang="en-US"/>
              <a:t>Dr. Lloyd Fisher</a:t>
            </a:r>
          </a:p>
          <a:p>
            <a:pPr indent="-228600">
              <a:lnSpc>
                <a:spcPct val="90000"/>
              </a:lnSpc>
              <a:spcAft>
                <a:spcPts val="600"/>
              </a:spcAft>
              <a:buFont typeface="Arial" panose="020B0604020202020204" pitchFamily="34" charset="0"/>
              <a:buChar char="•"/>
            </a:pPr>
            <a:r>
              <a:rPr lang="en-US"/>
              <a:t>Dr. Dale Magee</a:t>
            </a:r>
          </a:p>
          <a:p>
            <a:pPr indent="-228600">
              <a:lnSpc>
                <a:spcPct val="90000"/>
              </a:lnSpc>
              <a:spcAft>
                <a:spcPts val="600"/>
              </a:spcAft>
              <a:buFont typeface="Arial" panose="020B0604020202020204" pitchFamily="34" charset="0"/>
              <a:buChar char="•"/>
            </a:pPr>
            <a:r>
              <a:rPr lang="en-US"/>
              <a:t>Dr. Pankaj Ksheersagar</a:t>
            </a:r>
          </a:p>
          <a:p>
            <a:pPr indent="-228600">
              <a:lnSpc>
                <a:spcPct val="90000"/>
              </a:lnSpc>
              <a:spcAft>
                <a:spcPts val="600"/>
              </a:spcAft>
              <a:buFont typeface="Arial" panose="020B0604020202020204" pitchFamily="34" charset="0"/>
              <a:buChar char="•"/>
            </a:pPr>
            <a:r>
              <a:rPr lang="en-US"/>
              <a:t>Dr. Sahdev Passey</a:t>
            </a:r>
          </a:p>
          <a:p>
            <a:pPr indent="-228600">
              <a:lnSpc>
                <a:spcPct val="90000"/>
              </a:lnSpc>
              <a:spcAft>
                <a:spcPts val="600"/>
              </a:spcAft>
              <a:buFont typeface="Arial" panose="020B0604020202020204" pitchFamily="34" charset="0"/>
              <a:buChar char="•"/>
            </a:pPr>
            <a:r>
              <a:rPr lang="en-US"/>
              <a:t>Dr. Fred Schwartz</a:t>
            </a:r>
          </a:p>
          <a:p>
            <a:pPr indent="-228600">
              <a:lnSpc>
                <a:spcPct val="90000"/>
              </a:lnSpc>
              <a:spcAft>
                <a:spcPts val="600"/>
              </a:spcAft>
              <a:buFont typeface="Arial" panose="020B0604020202020204" pitchFamily="34" charset="0"/>
              <a:buChar char="•"/>
            </a:pPr>
            <a:r>
              <a:rPr lang="en-US"/>
              <a:t>Dr. Peter Zacharia</a:t>
            </a:r>
          </a:p>
        </p:txBody>
      </p:sp>
      <p:sp>
        <p:nvSpPr>
          <p:cNvPr id="17" name="Oval 16">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8" name="Picture 1" descr="WDMS Logo from Ken - Dark GREEN"/>
          <p:cNvPicPr>
            <a:picLocks noChangeAspect="1" noChangeArrowheads="1"/>
          </p:cNvPicPr>
          <p:nvPr/>
        </p:nvPicPr>
        <p:blipFill>
          <a:blip r:embed="rId2" cstate="print">
            <a:extLst>
              <a:ext uri="{28A0092B-C50C-407E-A947-70E740481C1C}">
                <a14:useLocalDpi xmlns:a14="http://schemas.microsoft.com/office/drawing/2010/main" val="0"/>
              </a:ext>
            </a:extLst>
          </a:blip>
          <a:srcRect r="-2" b="-2"/>
          <a:stretch>
            <a:fillRect/>
          </a:stretch>
        </p:blipFill>
        <p:spPr bwMode="auto">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21" name="Freeform: Shape 20">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3" name="Straight Connector 22">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5" name="Freeform: Shape 24">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571380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8882" y="639193"/>
            <a:ext cx="3571810" cy="3573516"/>
          </a:xfrm>
        </p:spPr>
        <p:txBody>
          <a:bodyPr vert="horz" lIns="91440" tIns="45720" rIns="91440" bIns="45720" rtlCol="0" anchor="b">
            <a:normAutofit/>
          </a:bodyPr>
          <a:lstStyle/>
          <a:p>
            <a:pPr algn="l">
              <a:lnSpc>
                <a:spcPct val="90000"/>
              </a:lnSpc>
            </a:pPr>
            <a:r>
              <a:rPr lang="en-US" sz="5100" kern="1200">
                <a:solidFill>
                  <a:schemeClr val="tx1"/>
                </a:solidFill>
                <a:latin typeface="+mj-lt"/>
                <a:ea typeface="+mj-ea"/>
                <a:cs typeface="+mj-cs"/>
              </a:rPr>
              <a:t>Membership Report</a:t>
            </a:r>
          </a:p>
        </p:txBody>
      </p:sp>
      <p:sp>
        <p:nvSpPr>
          <p:cNvPr id="1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hart 2">
            <a:extLst>
              <a:ext uri="{FF2B5EF4-FFF2-40B4-BE49-F238E27FC236}">
                <a16:creationId xmlns:a16="http://schemas.microsoft.com/office/drawing/2014/main" id="{06827DBD-35B9-624A-D1F4-E4601B4DBB91}"/>
              </a:ext>
            </a:extLst>
          </p:cNvPr>
          <p:cNvGraphicFramePr>
            <a:graphicFrameLocks/>
          </p:cNvGraphicFramePr>
          <p:nvPr>
            <p:extLst>
              <p:ext uri="{D42A27DB-BD31-4B8C-83A1-F6EECF244321}">
                <p14:modId xmlns:p14="http://schemas.microsoft.com/office/powerpoint/2010/main" val="2733746926"/>
              </p:ext>
            </p:extLst>
          </p:nvPr>
        </p:nvGraphicFramePr>
        <p:xfrm>
          <a:off x="4654296" y="697992"/>
          <a:ext cx="7214616" cy="5550408"/>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1" descr="WDMS Logo from Ken - Dark GREEN">
            <a:extLst>
              <a:ext uri="{FF2B5EF4-FFF2-40B4-BE49-F238E27FC236}">
                <a16:creationId xmlns:a16="http://schemas.microsoft.com/office/drawing/2014/main" id="{5A06414C-331F-F96E-9E7E-5366E2D90B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2" b="-2"/>
          <a:stretch>
            <a:fillRect/>
          </a:stretch>
        </p:blipFill>
        <p:spPr bwMode="auto">
          <a:xfrm>
            <a:off x="1321636" y="662795"/>
            <a:ext cx="1898378" cy="189837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765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CC81228-CEA3-402B-B8E5-688F5BFA7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Arc 16">
            <a:extLst>
              <a:ext uri="{FF2B5EF4-FFF2-40B4-BE49-F238E27FC236}">
                <a16:creationId xmlns:a16="http://schemas.microsoft.com/office/drawing/2014/main" id="{BC0916B8-FF7A-4ECB-9FD7-C7668658D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011959" flipH="1">
            <a:off x="548353" y="314719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57EFD7-3FC7-3A78-318F-F51FC5FE9C07}"/>
              </a:ext>
            </a:extLst>
          </p:cNvPr>
          <p:cNvSpPr>
            <a:spLocks noGrp="1"/>
          </p:cNvSpPr>
          <p:nvPr>
            <p:ph type="ctrTitle"/>
          </p:nvPr>
        </p:nvSpPr>
        <p:spPr>
          <a:xfrm>
            <a:off x="874815" y="2322864"/>
            <a:ext cx="5491090" cy="2387600"/>
          </a:xfrm>
        </p:spPr>
        <p:txBody>
          <a:bodyPr anchor="b">
            <a:normAutofit/>
          </a:bodyPr>
          <a:lstStyle/>
          <a:p>
            <a:pPr algn="l"/>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Investments accounts</a:t>
            </a:r>
          </a:p>
        </p:txBody>
      </p:sp>
      <p:sp>
        <p:nvSpPr>
          <p:cNvPr id="3" name="Subtitle 2">
            <a:extLst>
              <a:ext uri="{FF2B5EF4-FFF2-40B4-BE49-F238E27FC236}">
                <a16:creationId xmlns:a16="http://schemas.microsoft.com/office/drawing/2014/main" id="{D296FCB2-FCFF-A03C-1A3A-859340F1EE04}"/>
              </a:ext>
            </a:extLst>
          </p:cNvPr>
          <p:cNvSpPr>
            <a:spLocks noGrp="1"/>
          </p:cNvSpPr>
          <p:nvPr>
            <p:ph type="subTitle" idx="1"/>
          </p:nvPr>
        </p:nvSpPr>
        <p:spPr>
          <a:xfrm>
            <a:off x="870148" y="4802538"/>
            <a:ext cx="5491090" cy="1411993"/>
          </a:xfrm>
        </p:spPr>
        <p:txBody>
          <a:bodyPr anchor="t">
            <a:normAutofit/>
          </a:bodyPr>
          <a:lstStyle/>
          <a:p>
            <a:pPr algn="l"/>
            <a:r>
              <a:rPr lang="en-US" b="1" i="1" dirty="0">
                <a:solidFill>
                  <a:schemeClr val="tx1"/>
                </a:solidFill>
                <a:latin typeface="Times New Roman" panose="02020603050405020304" pitchFamily="18" charset="0"/>
                <a:cs typeface="Times New Roman" panose="02020603050405020304" pitchFamily="18" charset="0"/>
              </a:rPr>
              <a:t>As of Nov 1, 2025</a:t>
            </a:r>
          </a:p>
        </p:txBody>
      </p:sp>
      <p:pic>
        <p:nvPicPr>
          <p:cNvPr id="4" name="Picture 1" descr="WDMS Logo from Ken - Dark GREEN">
            <a:extLst>
              <a:ext uri="{FF2B5EF4-FFF2-40B4-BE49-F238E27FC236}">
                <a16:creationId xmlns:a16="http://schemas.microsoft.com/office/drawing/2014/main" id="{A90701AD-DECB-4A4F-BBF7-897F51F5D26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r="-2" b="-2"/>
          <a:stretch>
            <a:fillRect/>
          </a:stretch>
        </p:blipFill>
        <p:spPr bwMode="auto">
          <a:xfrm>
            <a:off x="7312407" y="1445492"/>
            <a:ext cx="3967015" cy="3967015"/>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DC011D4-C95F-4B2E-9A3C-A46DCDE95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8584" y="447363"/>
            <a:ext cx="734141" cy="734141"/>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228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0DB729-E43F-2319-3F2B-DABC54523680}"/>
              </a:ext>
            </a:extLst>
          </p:cNvPr>
          <p:cNvPicPr>
            <a:picLocks noChangeAspect="1"/>
          </p:cNvPicPr>
          <p:nvPr/>
        </p:nvPicPr>
        <p:blipFill>
          <a:blip r:embed="rId2"/>
          <a:stretch>
            <a:fillRect/>
          </a:stretch>
        </p:blipFill>
        <p:spPr>
          <a:xfrm>
            <a:off x="896030" y="533400"/>
            <a:ext cx="10399939" cy="6028951"/>
          </a:xfrm>
          <a:prstGeom prst="rect">
            <a:avLst/>
          </a:prstGeom>
        </p:spPr>
      </p:pic>
      <p:sp>
        <p:nvSpPr>
          <p:cNvPr id="2" name="TextBox 1">
            <a:extLst>
              <a:ext uri="{FF2B5EF4-FFF2-40B4-BE49-F238E27FC236}">
                <a16:creationId xmlns:a16="http://schemas.microsoft.com/office/drawing/2014/main" id="{1C8A521B-42A4-593F-3FC4-6B01E94B6A3D}"/>
              </a:ext>
            </a:extLst>
          </p:cNvPr>
          <p:cNvSpPr txBox="1"/>
          <p:nvPr/>
        </p:nvSpPr>
        <p:spPr>
          <a:xfrm>
            <a:off x="10058400" y="685800"/>
            <a:ext cx="1066800" cy="369332"/>
          </a:xfrm>
          <a:prstGeom prst="rect">
            <a:avLst/>
          </a:prstGeom>
          <a:noFill/>
        </p:spPr>
        <p:txBody>
          <a:bodyPr wrap="square" rtlCol="0">
            <a:spAutoFit/>
          </a:bodyPr>
          <a:lstStyle/>
          <a:p>
            <a:r>
              <a:rPr lang="en-US" dirty="0"/>
              <a:t>WDMS</a:t>
            </a:r>
          </a:p>
        </p:txBody>
      </p:sp>
    </p:spTree>
    <p:extLst>
      <p:ext uri="{BB962C8B-B14F-4D97-AF65-F5344CB8AC3E}">
        <p14:creationId xmlns:p14="http://schemas.microsoft.com/office/powerpoint/2010/main" val="15605029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423867D0EA3C4BA38A71166E8046D4" ma:contentTypeVersion="16" ma:contentTypeDescription="Create a new document." ma:contentTypeScope="" ma:versionID="d090429e4db7972379bee5543fbde909">
  <xsd:schema xmlns:xsd="http://www.w3.org/2001/XMLSchema" xmlns:xs="http://www.w3.org/2001/XMLSchema" xmlns:p="http://schemas.microsoft.com/office/2006/metadata/properties" xmlns:ns2="c51d3877-4713-43d8-9676-b7c98e8a5646" xmlns:ns3="d442d64b-e4e3-4d68-8430-8bfd0c83dded" targetNamespace="http://schemas.microsoft.com/office/2006/metadata/properties" ma:root="true" ma:fieldsID="87dd690615b966dcb8574b78c6877ff9" ns2:_="" ns3:_="">
    <xsd:import namespace="c51d3877-4713-43d8-9676-b7c98e8a5646"/>
    <xsd:import namespace="d442d64b-e4e3-4d68-8430-8bfd0c83dde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1d3877-4713-43d8-9676-b7c98e8a56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8cb0fab-716b-4e61-a967-010e180c023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442d64b-e4e3-4d68-8430-8bfd0c83dded"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4deb4a76-a4c7-4558-b85c-478bcf0c7e31}" ma:internalName="TaxCatchAll" ma:showField="CatchAllData" ma:web="d442d64b-e4e3-4d68-8430-8bfd0c83dd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442d64b-e4e3-4d68-8430-8bfd0c83dded" xsi:nil="true"/>
    <lcf76f155ced4ddcb4097134ff3c332f xmlns="c51d3877-4713-43d8-9676-b7c98e8a564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AD7EA84-C9E2-42AB-8D10-8947A25C7A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1d3877-4713-43d8-9676-b7c98e8a5646"/>
    <ds:schemaRef ds:uri="d442d64b-e4e3-4d68-8430-8bfd0c83dd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0AE64A-78C3-4618-8494-CAF2AAE7303C}">
  <ds:schemaRefs>
    <ds:schemaRef ds:uri="http://schemas.microsoft.com/sharepoint/v3/contenttype/forms"/>
  </ds:schemaRefs>
</ds:datastoreItem>
</file>

<file path=customXml/itemProps3.xml><?xml version="1.0" encoding="utf-8"?>
<ds:datastoreItem xmlns:ds="http://schemas.openxmlformats.org/officeDocument/2006/customXml" ds:itemID="{27A96EBF-FE8A-4ADE-8CBB-7A3F069550B0}">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d442d64b-e4e3-4d68-8430-8bfd0c83dded"/>
    <ds:schemaRef ds:uri="c51d3877-4713-43d8-9676-b7c98e8a564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TM02900769[[fn=Retrospect]]</Template>
  <TotalTime>51386</TotalTime>
  <Words>2117</Words>
  <Application>Microsoft Office PowerPoint</Application>
  <PresentationFormat>Widescreen</PresentationFormat>
  <Paragraphs>207</Paragraphs>
  <Slides>58</Slides>
  <Notes>12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4" baseType="lpstr">
      <vt:lpstr>Arial</vt:lpstr>
      <vt:lpstr>Calibri</vt:lpstr>
      <vt:lpstr>Tahoma</vt:lpstr>
      <vt:lpstr>Times New Roman</vt:lpstr>
      <vt:lpstr>Office Theme</vt:lpstr>
      <vt:lpstr>Macro-Enabled Worksheet</vt:lpstr>
      <vt:lpstr>PowerPoint Presentation</vt:lpstr>
      <vt:lpstr>PowerPoint Presentation</vt:lpstr>
      <vt:lpstr>With Deep Appreciation to…</vt:lpstr>
      <vt:lpstr>Upcoming Events</vt:lpstr>
      <vt:lpstr>Financial Report  </vt:lpstr>
      <vt:lpstr>Finance Committee</vt:lpstr>
      <vt:lpstr>Membership Report</vt:lpstr>
      <vt:lpstr>Investments accounts</vt:lpstr>
      <vt:lpstr>PowerPoint Presentation</vt:lpstr>
      <vt:lpstr>PowerPoint Presentation</vt:lpstr>
      <vt:lpstr>PowerPoint Presentation</vt:lpstr>
      <vt:lpstr>PowerPoint Presentation</vt:lpstr>
      <vt:lpstr>PowerPoint Presentation</vt:lpstr>
      <vt:lpstr>PowerPoint Presentation</vt:lpstr>
      <vt:lpstr>          Proposed 2026 WDMS Budget</vt:lpstr>
      <vt:lpstr>PowerPoint Presentation</vt:lpstr>
      <vt:lpstr>PowerPoint Presentation</vt:lpstr>
      <vt:lpstr>PowerPoint Presentation</vt:lpstr>
      <vt:lpstr>    WDMS Scholarship       Committee</vt:lpstr>
      <vt:lpstr>KwesiBanafo Abbeyquaye UMass Chan Medical School </vt:lpstr>
      <vt:lpstr>Jake Ayisi Robert Larner, MD College of Medicine at the University of Vermont</vt:lpstr>
      <vt:lpstr>  Racquel Bitar UMass Chan Medical School </vt:lpstr>
      <vt:lpstr>Arpan Bose UMass Chan Medical School</vt:lpstr>
      <vt:lpstr>Brianna Chamberlain University of New England School of Medicine</vt:lpstr>
      <vt:lpstr>Nihal Chaudhary UMass Chan Medical School</vt:lpstr>
      <vt:lpstr>Grace Desmond UMass Chan Medical School</vt:lpstr>
      <vt:lpstr>Alexander Hamel UMass Chan Medical School</vt:lpstr>
      <vt:lpstr>Samantha Kaliszewski UMass Chan Medical School</vt:lpstr>
      <vt:lpstr>Aishwarya Khanna UMass Chan Medical School</vt:lpstr>
      <vt:lpstr>Pamela Kote  UMass Chan Medical School</vt:lpstr>
      <vt:lpstr>Drew Montigny UMass Chan Medical School</vt:lpstr>
      <vt:lpstr>Michael Pepin UMass Chan Medical School</vt:lpstr>
      <vt:lpstr>Maxim Petrovsky Boston University School of Medicine</vt:lpstr>
      <vt:lpstr>Van Anh Pham UMass Chan Medical School  </vt:lpstr>
      <vt:lpstr>Vivien Tran UMass Chan Medical School</vt:lpstr>
      <vt:lpstr>                   Congratulations  To All of This Years Medical Student Scholarship Recipients!</vt:lpstr>
      <vt:lpstr> Thank you to all of our corporate and individual donors.   Your kind and generous support makes this annual scholarship program possible   </vt:lpstr>
      <vt:lpstr>Donations to support the WDMS Scholarship Fund Website: WDMS.org</vt:lpstr>
      <vt:lpstr>Donations to the  WDMS Scholarship Fund</vt:lpstr>
      <vt:lpstr>    Other Ways to Support The      Scholarship Fund of The WDMS</vt:lpstr>
      <vt:lpstr>WDMS Alliance Nursing Scholarships Sheila Massarelli, RN  Maureen Zacharia, RN</vt:lpstr>
      <vt:lpstr>Thank you to all of our donors</vt:lpstr>
      <vt:lpstr>Gertrude Raymond 1891-1969</vt:lpstr>
      <vt:lpstr>The Passey Family Nursing Scholarship Endowment </vt:lpstr>
      <vt:lpstr>PowerPoint Presentation</vt:lpstr>
      <vt:lpstr>PowerPoint Presentation</vt:lpstr>
      <vt:lpstr>Supporting the WDMS Alliance https://www.wdms.org/wdms-alliance/</vt:lpstr>
      <vt:lpstr>PowerPoint Presentation</vt:lpstr>
      <vt:lpstr>        WDMS Awards Committee</vt:lpstr>
      <vt:lpstr>  The Editor’s Award, formerly known as the Wisteria Award has been a tradition of Worcester Medicine, formerly Worcester Medical News, since 1974.   Historically, each May, there was a special dinner held at the Worcester Club where the front entrance was framed by a profuse, colorful display of Wisteria flowers, to honor an outstanding contributor of the magazine.  Dr. Samuel Bachrach, former Editor of Worcester Medical News, established the award named after a spring-flowering vine that used to surround the Worcester Club, (former home of the Editorial Board meetings and dinners). This award, is now known as the Editor’s Award and is given out at the annual Fall District Meeting. </vt:lpstr>
      <vt:lpstr>2025 Dr. A. Jane Fitzpatrick Community Service Award  This award was established by WDMS to commemorate the life-long contributions and exemplary efforts of Dr. Fitzpatrick.  The award recognizes a member of the heath care community for contributions beyond professional duties to improve the health and well-being of others. A $200 donation will be sent to your preferred charity, on your behalf. </vt:lpstr>
      <vt:lpstr>The 2025 Worcester District Medical Society  Career Achievement Award  This award was established to honor a WDMS Member who has demonstrated compassion and dedication to the medical needs of patients and or the public and has made significant contributions to the practice of medicine. </vt:lpstr>
      <vt:lpstr>PowerPoint Presentation</vt:lpstr>
      <vt:lpstr>2026 MMS/WDMS CCY Award Will be awarded at the  WDMS Annual Business Meeting, April 15, 2026</vt:lpstr>
      <vt:lpstr>PowerPoint Presentation</vt:lpstr>
      <vt:lpstr>Maxwell Stukalin Nominated by Dr. Michelle Dalal Supported by Dr. Patrick Lowe  </vt:lpstr>
      <vt:lpstr>Fall District Meeting &amp; Awards Ceremony  Congratulations to all and Thank You for Attending! </vt:lpstr>
      <vt:lpstr>Upcoming Events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Herbert E. Nieburgs</dc:title>
  <dc:creator>Owner</dc:creator>
  <cp:lastModifiedBy>Martha Wright</cp:lastModifiedBy>
  <cp:revision>209</cp:revision>
  <cp:lastPrinted>2025-11-24T21:03:28Z</cp:lastPrinted>
  <dcterms:created xsi:type="dcterms:W3CDTF">2020-09-30T02:06:56Z</dcterms:created>
  <dcterms:modified xsi:type="dcterms:W3CDTF">2025-11-24T21:09:50Z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0x01010034423867D0EA3C4BA38A71166E8046D4</vt:lpwstr>
  </property>
  <property fmtid="{D5CDD505-2E9C-101B-9397-08002B2CF9AE}" pid="3" name="MediaServiceImageTags">
    <vt:lpwstr/>
  </property>
</Properties>
</file>